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1.xml" ContentType="application/inkml+xml"/>
  <Override PartName="/ppt/notesSlides/notesSlide13.xml" ContentType="application/vnd.openxmlformats-officedocument.presentationml.notesSlide+xml"/>
  <Override PartName="/ppt/ink/ink2.xml" ContentType="application/inkml+xml"/>
  <Override PartName="/ppt/notesSlides/notesSlide14.xml" ContentType="application/vnd.openxmlformats-officedocument.presentationml.notesSlide+xml"/>
  <Override PartName="/ppt/ink/ink3.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0"/>
  </p:notesMasterIdLst>
  <p:sldIdLst>
    <p:sldId id="266" r:id="rId2"/>
    <p:sldId id="257" r:id="rId3"/>
    <p:sldId id="301" r:id="rId4"/>
    <p:sldId id="315" r:id="rId5"/>
    <p:sldId id="258" r:id="rId6"/>
    <p:sldId id="277" r:id="rId7"/>
    <p:sldId id="313" r:id="rId8"/>
    <p:sldId id="276" r:id="rId9"/>
    <p:sldId id="309" r:id="rId10"/>
    <p:sldId id="310" r:id="rId11"/>
    <p:sldId id="311" r:id="rId12"/>
    <p:sldId id="312" r:id="rId13"/>
    <p:sldId id="278" r:id="rId14"/>
    <p:sldId id="279" r:id="rId15"/>
    <p:sldId id="280" r:id="rId16"/>
    <p:sldId id="316" r:id="rId17"/>
    <p:sldId id="281" r:id="rId18"/>
    <p:sldId id="282" r:id="rId19"/>
    <p:sldId id="283" r:id="rId20"/>
    <p:sldId id="267" r:id="rId21"/>
    <p:sldId id="268" r:id="rId22"/>
    <p:sldId id="286" r:id="rId23"/>
    <p:sldId id="287" r:id="rId24"/>
    <p:sldId id="288" r:id="rId25"/>
    <p:sldId id="290" r:id="rId26"/>
    <p:sldId id="291" r:id="rId27"/>
    <p:sldId id="292" r:id="rId28"/>
    <p:sldId id="293" r:id="rId29"/>
    <p:sldId id="294" r:id="rId30"/>
    <p:sldId id="271" r:id="rId31"/>
    <p:sldId id="272" r:id="rId32"/>
    <p:sldId id="307" r:id="rId33"/>
    <p:sldId id="308" r:id="rId34"/>
    <p:sldId id="304" r:id="rId35"/>
    <p:sldId id="322" r:id="rId36"/>
    <p:sldId id="296" r:id="rId37"/>
    <p:sldId id="275" r:id="rId38"/>
    <p:sldId id="317" r:id="rId39"/>
    <p:sldId id="314" r:id="rId40"/>
    <p:sldId id="319" r:id="rId41"/>
    <p:sldId id="298" r:id="rId42"/>
    <p:sldId id="320" r:id="rId43"/>
    <p:sldId id="321" r:id="rId44"/>
    <p:sldId id="299" r:id="rId45"/>
    <p:sldId id="300" r:id="rId46"/>
    <p:sldId id="323" r:id="rId47"/>
    <p:sldId id="302" r:id="rId48"/>
    <p:sldId id="274" r:id="rId49"/>
  </p:sldIdLst>
  <p:sldSz cx="12192000" cy="6858000"/>
  <p:notesSz cx="6858000" cy="9144000"/>
  <p:defaultText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1100"/>
    <a:srgbClr val="009193"/>
    <a:srgbClr val="FFC200"/>
    <a:srgbClr val="941651"/>
    <a:srgbClr val="929000"/>
    <a:srgbClr val="011893"/>
    <a:srgbClr val="008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99"/>
    <p:restoredTop sz="80637"/>
  </p:normalViewPr>
  <p:slideViewPr>
    <p:cSldViewPr snapToGrid="0">
      <p:cViewPr varScale="1">
        <p:scale>
          <a:sx n="109" d="100"/>
          <a:sy n="109" d="100"/>
        </p:scale>
        <p:origin x="1000" y="192"/>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0-16T14:27:33.683"/>
    </inkml:context>
    <inkml:brush xml:id="br0">
      <inkml:brushProperty name="width" value="0.1" units="cm"/>
      <inkml:brushProperty name="height" value="0.1" units="cm"/>
      <inkml:brushProperty name="color" value="#E71224"/>
    </inkml:brush>
  </inkml:definitions>
  <inkml:trace contextRef="#ctx0" brushRef="#br0">7558 2621 16383 0 0,'2'0'0'0'0,"1"0"0"0"0,3 0 0 0 0,9 0 0 0 0,7 0 0 0 0,15 0 0 0 0,26 3 0 0 0,18 7 0 0 0,8 4 0 0 0,-3 4 0 0 0,-9 2 0 0 0,-11 1 0 0 0,-8 3 0 0 0,-4 2 0 0 0,-3 0 0 0 0,-1-3 0 0 0,-1-3 0 0 0,0-2 0 0 0,2-1 0 0 0,-1 1 0 0 0,1 1 0 0 0,0 0 0 0 0,-4 0 0 0 0,-4-2 0 0 0,-1 0 0 0 0,1-1 0 0 0,2 2 0 0 0,3-1 0 0 0,3 2 0 0 0,1 1 0 0 0,-4-2 0 0 0,-8-2 0 0 0,-5-4 0 0 0,-6-2 0 0 0,-4-1 0 0 0,-2-1 0 0 0,-2-1 0 0 0,-1 0 0 0 0,1 0 0 0 0,2 0 0 0 0,2 0 0 0 0,3 1 0 0 0,-2 0 0 0 0,3 0 0 0 0,1 0 0 0 0,0 1 0 0 0,-2 2 0 0 0,-1 0 0 0 0,-2 0 0 0 0,-1-1 0 0 0,0-1 0 0 0,-2 0 0 0 0,-1-1 0 0 0,3 1 0 0 0,-1 1 0 0 0,-1-1 0 0 0,-4-1 0 0 0,-1-3 0 0 0,-3-1 0 0 0,-2 0 0 0 0,0 0 0 0 0,-1 0 0 0 0,0 0 0 0 0,0 0 0 0 0,0-1 0 0 0,0 0 0 0 0,0 1 0 0 0,-1 1 0 0 0,2 0 0 0 0,-2 1 0 0 0,1 1 0 0 0,1-1 0 0 0,-1 0 0 0 0,0 0 0 0 0,2 0 0 0 0,-1 0 0 0 0,3 1 0 0 0,2 2 0 0 0,6 0 0 0 0,2 2 0 0 0,0 0 0 0 0,1 2 0 0 0,-1-1 0 0 0,-4 0 0 0 0,-3-2 0 0 0,-2 1 0 0 0,-3-3 0 0 0,-1 0 0 0 0,-1-2 0 0 0,2 1 0 0 0,0-1 0 0 0,1 1 0 0 0,-1 0 0 0 0,0-1 0 0 0,-1 0 0 0 0,0 0 0 0 0,0 0 0 0 0,0 0 0 0 0,0 0 0 0 0,1 0 0 0 0,1 1 0 0 0,2 1 0 0 0,2 2 0 0 0,7-1 0 0 0,1-1 0 0 0,0-1 0 0 0,-1 0 0 0 0,0-1 0 0 0,-1 0 0 0 0,-1 0 0 0 0,0-3 0 0 0,-1 2 0 0 0,1-1 0 0 0,3 0 0 0 0,1 1 0 0 0,-2-1 0 0 0,-3 0 0 0 0,-1 0 0 0 0,0 0 0 0 0,1 0 0 0 0,1-1 0 0 0,0 0 0 0 0,2 1 0 0 0,2 0 0 0 0,0 0 0 0 0,-3 1 0 0 0,-5-2 0 0 0,-4 1 0 0 0,-3-1 0 0 0,-2-1 0 0 0,-1 0 0 0 0,0 1 0 0 0,0 0 0 0 0,-1-1 0 0 0,0 1 0 0 0,-1 0 0 0 0,2 0 0 0 0,-2-1 0 0 0,-1 0 0 0 0,0 2 0 0 0,0-2 0 0 0,1 0 0 0 0,1 0 0 0 0,-2 0 0 0 0,0 0 0 0 0,1 0 0 0 0,1 1 0 0 0,1 1 0 0 0,4 1 0 0 0,3 1 0 0 0,3 1 0 0 0,2 1 0 0 0,-2-1 0 0 0,-2 1 0 0 0,-4-1 0 0 0,-2-1 0 0 0,-1-1 0 0 0,-1 0 0 0 0,1-2 0 0 0,-1 0 0 0 0,-1 1 0 0 0,1-1 0 0 0,-1 0 0 0 0,1 2 0 0 0,1-1 0 0 0,0 1 0 0 0,-2-1 0 0 0,0-1 0 0 0,1 1 0 0 0,-1-1 0 0 0,-1 0 0 0 0,0 0 0 0 0,0-1 0 0 0,-1 1 0 0 0,0 0 0 0 0,0 0 0 0 0,0-1 0 0 0,-1 0 0 0 0,-1-2 0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0-16T14:27:33.683"/>
    </inkml:context>
    <inkml:brush xml:id="br0">
      <inkml:brushProperty name="width" value="0.1" units="cm"/>
      <inkml:brushProperty name="height" value="0.1" units="cm"/>
      <inkml:brushProperty name="color" value="#E71224"/>
    </inkml:brush>
  </inkml:definitions>
  <inkml:trace contextRef="#ctx0" brushRef="#br0">7558 2621 16383 0 0,'2'0'0'0'0,"1"0"0"0"0,3 0 0 0 0,9 0 0 0 0,7 0 0 0 0,15 0 0 0 0,26 3 0 0 0,18 7 0 0 0,8 4 0 0 0,-3 4 0 0 0,-9 2 0 0 0,-11 1 0 0 0,-8 3 0 0 0,-4 2 0 0 0,-3 0 0 0 0,-1-3 0 0 0,-1-3 0 0 0,0-2 0 0 0,2-1 0 0 0,-1 1 0 0 0,1 1 0 0 0,0 0 0 0 0,-4 0 0 0 0,-4-2 0 0 0,-1 0 0 0 0,1-1 0 0 0,2 2 0 0 0,3-1 0 0 0,3 2 0 0 0,1 1 0 0 0,-4-2 0 0 0,-8-2 0 0 0,-5-4 0 0 0,-6-2 0 0 0,-4-1 0 0 0,-2-1 0 0 0,-2-1 0 0 0,-1 0 0 0 0,1 0 0 0 0,2 0 0 0 0,2 0 0 0 0,3 1 0 0 0,-2 0 0 0 0,3 0 0 0 0,1 0 0 0 0,0 1 0 0 0,-2 2 0 0 0,-1 0 0 0 0,-2 0 0 0 0,-1-1 0 0 0,0-1 0 0 0,-2 0 0 0 0,-1-1 0 0 0,3 1 0 0 0,-1 1 0 0 0,-1-1 0 0 0,-4-1 0 0 0,-1-3 0 0 0,-3-1 0 0 0,-2 0 0 0 0,0 0 0 0 0,-1 0 0 0 0,0 0 0 0 0,0 0 0 0 0,0-1 0 0 0,0 0 0 0 0,0 1 0 0 0,-1 1 0 0 0,2 0 0 0 0,-2 1 0 0 0,1 1 0 0 0,1-1 0 0 0,-1 0 0 0 0,0 0 0 0 0,2 0 0 0 0,-1 0 0 0 0,3 1 0 0 0,2 2 0 0 0,6 0 0 0 0,2 2 0 0 0,0 0 0 0 0,1 2 0 0 0,-1-1 0 0 0,-4 0 0 0 0,-3-2 0 0 0,-2 1 0 0 0,-3-3 0 0 0,-1 0 0 0 0,-1-2 0 0 0,2 1 0 0 0,0-1 0 0 0,1 1 0 0 0,-1 0 0 0 0,0-1 0 0 0,-1 0 0 0 0,0 0 0 0 0,0 0 0 0 0,0 0 0 0 0,0 0 0 0 0,1 0 0 0 0,1 1 0 0 0,2 1 0 0 0,2 2 0 0 0,7-1 0 0 0,1-1 0 0 0,0-1 0 0 0,-1 0 0 0 0,0-1 0 0 0,-1 0 0 0 0,-1 0 0 0 0,0-3 0 0 0,-1 2 0 0 0,1-1 0 0 0,3 0 0 0 0,1 1 0 0 0,-2-1 0 0 0,-3 0 0 0 0,-1 0 0 0 0,0 0 0 0 0,1 0 0 0 0,1-1 0 0 0,0 0 0 0 0,2 1 0 0 0,2 0 0 0 0,0 0 0 0 0,-3 1 0 0 0,-5-2 0 0 0,-4 1 0 0 0,-3-1 0 0 0,-2-1 0 0 0,-1 0 0 0 0,0 1 0 0 0,0 0 0 0 0,-1-1 0 0 0,0 1 0 0 0,-1 0 0 0 0,2 0 0 0 0,-2-1 0 0 0,-1 0 0 0 0,0 2 0 0 0,0-2 0 0 0,1 0 0 0 0,1 0 0 0 0,-2 0 0 0 0,0 0 0 0 0,1 0 0 0 0,1 1 0 0 0,1 1 0 0 0,4 1 0 0 0,3 1 0 0 0,3 1 0 0 0,2 1 0 0 0,-2-1 0 0 0,-2 1 0 0 0,-4-1 0 0 0,-2-1 0 0 0,-1-1 0 0 0,-1 0 0 0 0,1-2 0 0 0,-1 0 0 0 0,-1 1 0 0 0,1-1 0 0 0,-1 0 0 0 0,1 2 0 0 0,1-1 0 0 0,0 1 0 0 0,-2-1 0 0 0,0-1 0 0 0,1 1 0 0 0,-1-1 0 0 0,-1 0 0 0 0,0 0 0 0 0,0-1 0 0 0,-1 1 0 0 0,0 0 0 0 0,0 0 0 0 0,0-1 0 0 0,-1 0 0 0 0,-1-2 0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0-16T14:27:33.683"/>
    </inkml:context>
    <inkml:brush xml:id="br0">
      <inkml:brushProperty name="width" value="0.1" units="cm"/>
      <inkml:brushProperty name="height" value="0.1" units="cm"/>
      <inkml:brushProperty name="color" value="#E71224"/>
    </inkml:brush>
  </inkml:definitions>
  <inkml:trace contextRef="#ctx0" brushRef="#br0">7558 2621 16383 0 0,'2'0'0'0'0,"1"0"0"0"0,3 0 0 0 0,9 0 0 0 0,7 0 0 0 0,15 0 0 0 0,26 3 0 0 0,18 7 0 0 0,8 4 0 0 0,-3 4 0 0 0,-9 2 0 0 0,-11 1 0 0 0,-8 3 0 0 0,-4 2 0 0 0,-3 0 0 0 0,-1-3 0 0 0,-1-3 0 0 0,0-2 0 0 0,2-1 0 0 0,-1 1 0 0 0,1 1 0 0 0,0 0 0 0 0,-4 0 0 0 0,-4-2 0 0 0,-1 0 0 0 0,1-1 0 0 0,2 2 0 0 0,3-1 0 0 0,3 2 0 0 0,1 1 0 0 0,-4-2 0 0 0,-8-2 0 0 0,-5-4 0 0 0,-6-2 0 0 0,-4-1 0 0 0,-2-1 0 0 0,-2-1 0 0 0,-1 0 0 0 0,1 0 0 0 0,2 0 0 0 0,2 0 0 0 0,3 1 0 0 0,-2 0 0 0 0,3 0 0 0 0,1 0 0 0 0,0 1 0 0 0,-2 2 0 0 0,-1 0 0 0 0,-2 0 0 0 0,-1-1 0 0 0,0-1 0 0 0,-2 0 0 0 0,-1-1 0 0 0,3 1 0 0 0,-1 1 0 0 0,-1-1 0 0 0,-4-1 0 0 0,-1-3 0 0 0,-3-1 0 0 0,-2 0 0 0 0,0 0 0 0 0,-1 0 0 0 0,0 0 0 0 0,0 0 0 0 0,0-1 0 0 0,0 0 0 0 0,0 1 0 0 0,-1 1 0 0 0,2 0 0 0 0,-2 1 0 0 0,1 1 0 0 0,1-1 0 0 0,-1 0 0 0 0,0 0 0 0 0,2 0 0 0 0,-1 0 0 0 0,3 1 0 0 0,2 2 0 0 0,6 0 0 0 0,2 2 0 0 0,0 0 0 0 0,1 2 0 0 0,-1-1 0 0 0,-4 0 0 0 0,-3-2 0 0 0,-2 1 0 0 0,-3-3 0 0 0,-1 0 0 0 0,-1-2 0 0 0,2 1 0 0 0,0-1 0 0 0,1 1 0 0 0,-1 0 0 0 0,0-1 0 0 0,-1 0 0 0 0,0 0 0 0 0,0 0 0 0 0,0 0 0 0 0,0 0 0 0 0,1 0 0 0 0,1 1 0 0 0,2 1 0 0 0,2 2 0 0 0,7-1 0 0 0,1-1 0 0 0,0-1 0 0 0,-1 0 0 0 0,0-1 0 0 0,-1 0 0 0 0,-1 0 0 0 0,0-3 0 0 0,-1 2 0 0 0,1-1 0 0 0,3 0 0 0 0,1 1 0 0 0,-2-1 0 0 0,-3 0 0 0 0,-1 0 0 0 0,0 0 0 0 0,1 0 0 0 0,1-1 0 0 0,0 0 0 0 0,2 1 0 0 0,2 0 0 0 0,0 0 0 0 0,-3 1 0 0 0,-5-2 0 0 0,-4 1 0 0 0,-3-1 0 0 0,-2-1 0 0 0,-1 0 0 0 0,0 1 0 0 0,0 0 0 0 0,-1-1 0 0 0,0 1 0 0 0,-1 0 0 0 0,2 0 0 0 0,-2-1 0 0 0,-1 0 0 0 0,0 2 0 0 0,0-2 0 0 0,1 0 0 0 0,1 0 0 0 0,-2 0 0 0 0,0 0 0 0 0,1 0 0 0 0,1 1 0 0 0,1 1 0 0 0,4 1 0 0 0,3 1 0 0 0,3 1 0 0 0,2 1 0 0 0,-2-1 0 0 0,-2 1 0 0 0,-4-1 0 0 0,-2-1 0 0 0,-1-1 0 0 0,-1 0 0 0 0,1-2 0 0 0,-1 0 0 0 0,-1 1 0 0 0,1-1 0 0 0,-1 0 0 0 0,1 2 0 0 0,1-1 0 0 0,0 1 0 0 0,-2-1 0 0 0,0-1 0 0 0,1 1 0 0 0,-1-1 0 0 0,-1 0 0 0 0,0 0 0 0 0,0-1 0 0 0,-1 1 0 0 0,0 0 0 0 0,0 0 0 0 0,0-1 0 0 0,-1 0 0 0 0,-1-2 0 0 0</inkml:trace>
</inkml:ink>
</file>

<file path=ppt/media/image1.png>
</file>

<file path=ppt/media/image11.png>
</file>

<file path=ppt/media/image13.png>
</file>

<file path=ppt/media/image18.png>
</file>

<file path=ppt/media/image19.png>
</file>

<file path=ppt/media/image2.jpeg>
</file>

<file path=ppt/media/image20.png>
</file>

<file path=ppt/media/image27.png>
</file>

<file path=ppt/media/image3.png>
</file>

<file path=ppt/media/image4.png>
</file>

<file path=ppt/media/image42.png>
</file>

<file path=ppt/media/image5.png>
</file>

<file path=ppt/media/image53.png>
</file>

<file path=ppt/media/image54.png>
</file>

<file path=ppt/media/image55.png>
</file>

<file path=ppt/media/image60.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C9CCF4-AA30-4319-BF85-88E930490FAC}" type="datetimeFigureOut">
              <a:t>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DD5CE0-ED0A-4739-A15F-530FBFD25706}" type="slidenum">
              <a:t>‹#›</a:t>
            </a:fld>
            <a:endParaRPr lang="en-US"/>
          </a:p>
        </p:txBody>
      </p:sp>
    </p:spTree>
    <p:extLst>
      <p:ext uri="{BB962C8B-B14F-4D97-AF65-F5344CB8AC3E}">
        <p14:creationId xmlns:p14="http://schemas.microsoft.com/office/powerpoint/2010/main" val="961701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Sans-Serif"/>
              <a:buChar char="•"/>
            </a:pPr>
            <a:r>
              <a:rPr lang="en-US" dirty="0"/>
              <a:t>Historically, biologists have learnt a great deal from qualitative studies</a:t>
            </a:r>
          </a:p>
          <a:p>
            <a:pPr marL="285750" indent="-285750">
              <a:buFont typeface="Arial,Sans-Serif"/>
              <a:buChar char="•"/>
            </a:pPr>
            <a:r>
              <a:rPr lang="en-US" dirty="0"/>
              <a:t>Biology in the modern era looks very different for many sub-disciplines </a:t>
            </a:r>
          </a:p>
          <a:p>
            <a:pPr marL="285750" indent="-285750">
              <a:buFont typeface="Arial,Sans-Serif"/>
              <a:buChar char="•"/>
            </a:pPr>
            <a:r>
              <a:rPr lang="en-US" dirty="0"/>
              <a:t>Experiments are generally getting bigger and more complex</a:t>
            </a:r>
          </a:p>
          <a:p>
            <a:pPr marL="285750" indent="-285750">
              <a:buFont typeface="Arial,Sans-Serif"/>
              <a:buChar char="•"/>
            </a:pPr>
            <a:r>
              <a:rPr lang="en-US" dirty="0"/>
              <a:t>As data becomes quantitative, and "bigger" and higher-dimensional, there becomes a need for mathematical techniques that will help us distill this information. </a:t>
            </a:r>
            <a:endParaRPr lang="en-US" dirty="0">
              <a:ea typeface="+mn-ea"/>
              <a:cs typeface="+mn-cs"/>
            </a:endParaRPr>
          </a:p>
          <a:p>
            <a:pPr marL="285750" indent="-285750">
              <a:buFont typeface="Arial,Sans-Serif"/>
              <a:buChar char="•"/>
            </a:pPr>
            <a:endParaRPr lang="en-US" dirty="0">
              <a:ea typeface="Calibri"/>
              <a:cs typeface="Calibri"/>
            </a:endParaRPr>
          </a:p>
          <a:p>
            <a:pPr marL="285750" indent="-285750">
              <a:buFont typeface="Arial,Sans-Serif"/>
              <a:buChar char="•"/>
            </a:pPr>
            <a:r>
              <a:rPr lang="en-US" dirty="0"/>
              <a:t>In this course we will introduce you to the beautiful and intimately linked worlds of generative and Bayesian modelling -  a very general framework for thinking about beliefs and how they should change as a result of new observations and how to make predictions and decisions in the presence of uncertainty.</a:t>
            </a:r>
          </a:p>
          <a:p>
            <a:pPr marL="285750" indent="-285750">
              <a:buFont typeface="Arial,Sans-Serif"/>
              <a:buChar char="•"/>
            </a:pPr>
            <a:endParaRPr lang="en-US" dirty="0"/>
          </a:p>
          <a:p>
            <a:endParaRPr lang="en-US" dirty="0">
              <a:ea typeface="Calibri"/>
              <a:cs typeface="Calibri"/>
            </a:endParaRPr>
          </a:p>
        </p:txBody>
      </p:sp>
      <p:sp>
        <p:nvSpPr>
          <p:cNvPr id="4" name="Slide Number Placeholder 3"/>
          <p:cNvSpPr>
            <a:spLocks noGrp="1"/>
          </p:cNvSpPr>
          <p:nvPr>
            <p:ph type="sldNum" sz="quarter" idx="5"/>
          </p:nvPr>
        </p:nvSpPr>
        <p:spPr/>
        <p:txBody>
          <a:bodyPr/>
          <a:lstStyle/>
          <a:p>
            <a:fld id="{ADDD5CE0-ED0A-4739-A15F-530FBFD25706}" type="slidenum">
              <a:rPr lang="en-US"/>
              <a:t>5</a:t>
            </a:fld>
            <a:endParaRPr lang="en-US"/>
          </a:p>
        </p:txBody>
      </p:sp>
    </p:spTree>
    <p:extLst>
      <p:ext uri="{BB962C8B-B14F-4D97-AF65-F5344CB8AC3E}">
        <p14:creationId xmlns:p14="http://schemas.microsoft.com/office/powerpoint/2010/main" val="9237037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D5D5D5"/>
                </a:solidFill>
                <a:effectLst/>
                <a:latin typeface="Roboto" panose="02000000000000000000" pitchFamily="2" charset="0"/>
              </a:rPr>
              <a:t>Pretty much whenever we design an experiment, or analyse data, and certainly if we make any kind of hypothesis, then implicitly or otherwise, we are building a model. In many situations it is beneficial to make this model as explicit as possible. In doing so it forces us to state our assumptions and enables us to test to what degree our assumptions approximate reality. Often model building will enable us to go much further than this though. If we are able to model our system of interest, then it enables us to make predictions and/or draw other conclusions from our data. If our model fails to match observation it can guide the future direction of our research. This process can be summarised by what is sometimes referred to as Box's loop</a:t>
            </a:r>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14</a:t>
            </a:fld>
            <a:endParaRPr lang="en-ES"/>
          </a:p>
        </p:txBody>
      </p:sp>
    </p:spTree>
    <p:extLst>
      <p:ext uri="{BB962C8B-B14F-4D97-AF65-F5344CB8AC3E}">
        <p14:creationId xmlns:p14="http://schemas.microsoft.com/office/powerpoint/2010/main" val="3609533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3200" b="0" i="0" dirty="0">
                <a:solidFill>
                  <a:srgbClr val="D5D5D5"/>
                </a:solidFill>
                <a:effectLst/>
                <a:latin typeface="Roboto" panose="02000000000000000000" pitchFamily="2" charset="0"/>
              </a:rPr>
              <a:t>Pretty much whenever we design an experiment, or analyse data, and certainly if we make any kind of hypothesis, then implicitly or otherwise, we are building a model. In many situations it is beneficial to make this model as explicit as possible. In doing so it forces us to state our assumptions and enables us to test to what degree our assumptions approximate reality. Often model building will enable us to go much further than this though. If we are able to model our system of interest, then it enables us to make predictions and/or draw other conclusions from our data. If our model fails to match observation it can guide the future direction of our research. This process can be summarised by what is sometimes referred to as Box's loop.</a:t>
            </a:r>
          </a:p>
          <a:p>
            <a:endParaRPr lang="en-GB" sz="3200" b="0" i="0" dirty="0">
              <a:solidFill>
                <a:srgbClr val="D5D5D5"/>
              </a:solidFill>
              <a:effectLst/>
              <a:latin typeface="Roboto" panose="02000000000000000000" pitchFamily="2" charset="0"/>
            </a:endParaRPr>
          </a:p>
          <a:p>
            <a:r>
              <a:rPr lang="en-GB" sz="3200" b="0" i="0" dirty="0">
                <a:solidFill>
                  <a:srgbClr val="D5D5D5"/>
                </a:solidFill>
                <a:effectLst/>
                <a:latin typeface="Roboto" panose="02000000000000000000" pitchFamily="2" charset="0"/>
              </a:rPr>
              <a:t>In practice, all models involve making false assumptions, and are, at some level wrong. Nevertheless, despite being wrong, they can help us make sense of the world in ways we would not be able to otherwise. As we move into an era of high-throughput experiments, large scale sequencing efforts, </a:t>
            </a:r>
            <a:r>
              <a:rPr lang="en-GB" sz="3200" b="0" i="0" dirty="0" err="1">
                <a:solidFill>
                  <a:srgbClr val="D5D5D5"/>
                </a:solidFill>
                <a:effectLst/>
                <a:latin typeface="Roboto" panose="02000000000000000000" pitchFamily="2" charset="0"/>
              </a:rPr>
              <a:t>multiomics</a:t>
            </a:r>
            <a:r>
              <a:rPr lang="en-GB" sz="3200" b="0" i="0" dirty="0">
                <a:solidFill>
                  <a:srgbClr val="D5D5D5"/>
                </a:solidFill>
                <a:effectLst/>
                <a:latin typeface="Roboto" panose="02000000000000000000" pitchFamily="2" charset="0"/>
              </a:rPr>
              <a:t> analysis...our ability to build a model of this data is quickly becoming central to what we can learn from these large scale efforts. Models are also playing an ever more critical role in the design of these experiments.</a:t>
            </a:r>
          </a:p>
          <a:p>
            <a:endParaRPr lang="en-GB" sz="3200" b="0" i="0" dirty="0">
              <a:solidFill>
                <a:srgbClr val="D5D5D5"/>
              </a:solidFill>
              <a:effectLst/>
              <a:latin typeface="Roboto" panose="02000000000000000000" pitchFamily="2" charset="0"/>
            </a:endParaRPr>
          </a:p>
          <a:p>
            <a:endParaRPr lang="en-GB" sz="3200" b="0" i="0" dirty="0">
              <a:solidFill>
                <a:srgbClr val="D5D5D5"/>
              </a:solidFill>
              <a:effectLst/>
              <a:latin typeface="Roboto" panose="02000000000000000000" pitchFamily="2" charset="0"/>
            </a:endParaRPr>
          </a:p>
          <a:p>
            <a:r>
              <a:rPr lang="en-GB" sz="3200" b="0" i="0" dirty="0">
                <a:solidFill>
                  <a:srgbClr val="D5D5D5"/>
                </a:solidFill>
                <a:effectLst/>
                <a:latin typeface="Roboto" panose="02000000000000000000" pitchFamily="2" charset="0"/>
              </a:rPr>
              <a:t>UPDATING OUR BELIEFS</a:t>
            </a:r>
            <a:endParaRPr lang="en-ES" sz="3200" dirty="0"/>
          </a:p>
        </p:txBody>
      </p:sp>
      <p:sp>
        <p:nvSpPr>
          <p:cNvPr id="4" name="Slide Number Placeholder 3"/>
          <p:cNvSpPr>
            <a:spLocks noGrp="1"/>
          </p:cNvSpPr>
          <p:nvPr>
            <p:ph type="sldNum" sz="quarter" idx="5"/>
          </p:nvPr>
        </p:nvSpPr>
        <p:spPr/>
        <p:txBody>
          <a:bodyPr/>
          <a:lstStyle/>
          <a:p>
            <a:fld id="{ADDD5CE0-ED0A-4739-A15F-530FBFD25706}" type="slidenum">
              <a:rPr lang="en-ES" smtClean="0"/>
              <a:t>15</a:t>
            </a:fld>
            <a:endParaRPr lang="en-ES"/>
          </a:p>
        </p:txBody>
      </p:sp>
    </p:spTree>
    <p:extLst>
      <p:ext uri="{BB962C8B-B14F-4D97-AF65-F5344CB8AC3E}">
        <p14:creationId xmlns:p14="http://schemas.microsoft.com/office/powerpoint/2010/main" val="42432736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Neue Light" panose="02000403000000020004" pitchFamily="2" charset="0"/>
                <a:ea typeface="Helvetica Neue Light" panose="02000403000000020004" pitchFamily="2" charset="0"/>
                <a:cs typeface="Calibri"/>
              </a:rPr>
              <a:t>So far we have talked about modelling a system but how do we learn from observations? This is where Bayes' rule comes in</a:t>
            </a:r>
          </a:p>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17</a:t>
            </a:fld>
            <a:endParaRPr lang="en-ES"/>
          </a:p>
        </p:txBody>
      </p:sp>
    </p:spTree>
    <p:extLst>
      <p:ext uri="{BB962C8B-B14F-4D97-AF65-F5344CB8AC3E}">
        <p14:creationId xmlns:p14="http://schemas.microsoft.com/office/powerpoint/2010/main" val="39123032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Neue Light" panose="02000403000000020004" pitchFamily="2" charset="0"/>
                <a:ea typeface="Helvetica Neue Light" panose="02000403000000020004" pitchFamily="2" charset="0"/>
                <a:cs typeface="Calibri"/>
              </a:rPr>
              <a:t>So far we have talked about modelling a system but how do we learn from observations? This is where Bayes' rule comes in</a:t>
            </a:r>
          </a:p>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18</a:t>
            </a:fld>
            <a:endParaRPr lang="en-ES"/>
          </a:p>
        </p:txBody>
      </p:sp>
    </p:spTree>
    <p:extLst>
      <p:ext uri="{BB962C8B-B14F-4D97-AF65-F5344CB8AC3E}">
        <p14:creationId xmlns:p14="http://schemas.microsoft.com/office/powerpoint/2010/main" val="7610997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Neue Light" panose="02000403000000020004" pitchFamily="2" charset="0"/>
                <a:ea typeface="Helvetica Neue Light" panose="02000403000000020004" pitchFamily="2" charset="0"/>
                <a:cs typeface="Calibri"/>
              </a:rPr>
              <a:t>So far we have talked about modelling a system but how do we learn from observations? This is where Bayes' rule comes in</a:t>
            </a:r>
          </a:p>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19</a:t>
            </a:fld>
            <a:endParaRPr lang="en-ES"/>
          </a:p>
        </p:txBody>
      </p:sp>
    </p:spTree>
    <p:extLst>
      <p:ext uri="{BB962C8B-B14F-4D97-AF65-F5344CB8AC3E}">
        <p14:creationId xmlns:p14="http://schemas.microsoft.com/office/powerpoint/2010/main" val="9211047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20</a:t>
            </a:fld>
            <a:endParaRPr lang="en-ES"/>
          </a:p>
        </p:txBody>
      </p:sp>
    </p:spTree>
    <p:extLst>
      <p:ext uri="{BB962C8B-B14F-4D97-AF65-F5344CB8AC3E}">
        <p14:creationId xmlns:p14="http://schemas.microsoft.com/office/powerpoint/2010/main" val="42868510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21</a:t>
            </a:fld>
            <a:endParaRPr lang="en-ES"/>
          </a:p>
        </p:txBody>
      </p:sp>
    </p:spTree>
    <p:extLst>
      <p:ext uri="{BB962C8B-B14F-4D97-AF65-F5344CB8AC3E}">
        <p14:creationId xmlns:p14="http://schemas.microsoft.com/office/powerpoint/2010/main" val="5427508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22</a:t>
            </a:fld>
            <a:endParaRPr lang="en-ES"/>
          </a:p>
        </p:txBody>
      </p:sp>
    </p:spTree>
    <p:extLst>
      <p:ext uri="{BB962C8B-B14F-4D97-AF65-F5344CB8AC3E}">
        <p14:creationId xmlns:p14="http://schemas.microsoft.com/office/powerpoint/2010/main" val="21146117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23</a:t>
            </a:fld>
            <a:endParaRPr lang="en-ES"/>
          </a:p>
        </p:txBody>
      </p:sp>
    </p:spTree>
    <p:extLst>
      <p:ext uri="{BB962C8B-B14F-4D97-AF65-F5344CB8AC3E}">
        <p14:creationId xmlns:p14="http://schemas.microsoft.com/office/powerpoint/2010/main" val="1006047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24</a:t>
            </a:fld>
            <a:endParaRPr lang="en-ES"/>
          </a:p>
        </p:txBody>
      </p:sp>
    </p:spTree>
    <p:extLst>
      <p:ext uri="{BB962C8B-B14F-4D97-AF65-F5344CB8AC3E}">
        <p14:creationId xmlns:p14="http://schemas.microsoft.com/office/powerpoint/2010/main" val="405488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6</a:t>
            </a:fld>
            <a:endParaRPr lang="en-ES"/>
          </a:p>
        </p:txBody>
      </p:sp>
    </p:spTree>
    <p:extLst>
      <p:ext uri="{BB962C8B-B14F-4D97-AF65-F5344CB8AC3E}">
        <p14:creationId xmlns:p14="http://schemas.microsoft.com/office/powerpoint/2010/main" val="7004597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25</a:t>
            </a:fld>
            <a:endParaRPr lang="en-ES"/>
          </a:p>
        </p:txBody>
      </p:sp>
    </p:spTree>
    <p:extLst>
      <p:ext uri="{BB962C8B-B14F-4D97-AF65-F5344CB8AC3E}">
        <p14:creationId xmlns:p14="http://schemas.microsoft.com/office/powerpoint/2010/main" val="39403156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26</a:t>
            </a:fld>
            <a:endParaRPr lang="en-ES"/>
          </a:p>
        </p:txBody>
      </p:sp>
    </p:spTree>
    <p:extLst>
      <p:ext uri="{BB962C8B-B14F-4D97-AF65-F5344CB8AC3E}">
        <p14:creationId xmlns:p14="http://schemas.microsoft.com/office/powerpoint/2010/main" val="8073264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27</a:t>
            </a:fld>
            <a:endParaRPr lang="en-ES"/>
          </a:p>
        </p:txBody>
      </p:sp>
    </p:spTree>
    <p:extLst>
      <p:ext uri="{BB962C8B-B14F-4D97-AF65-F5344CB8AC3E}">
        <p14:creationId xmlns:p14="http://schemas.microsoft.com/office/powerpoint/2010/main" val="32293287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28</a:t>
            </a:fld>
            <a:endParaRPr lang="en-ES"/>
          </a:p>
        </p:txBody>
      </p:sp>
    </p:spTree>
    <p:extLst>
      <p:ext uri="{BB962C8B-B14F-4D97-AF65-F5344CB8AC3E}">
        <p14:creationId xmlns:p14="http://schemas.microsoft.com/office/powerpoint/2010/main" val="18586905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29</a:t>
            </a:fld>
            <a:endParaRPr lang="en-ES"/>
          </a:p>
        </p:txBody>
      </p:sp>
    </p:spTree>
    <p:extLst>
      <p:ext uri="{BB962C8B-B14F-4D97-AF65-F5344CB8AC3E}">
        <p14:creationId xmlns:p14="http://schemas.microsoft.com/office/powerpoint/2010/main" val="6581081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latin typeface="Helvetica Neue Light" panose="02000403000000020004" pitchFamily="2" charset="0"/>
                <a:ea typeface="Helvetica Neue Light" panose="02000403000000020004" pitchFamily="2" charset="0"/>
                <a:cs typeface="+mn-lt"/>
              </a:rPr>
              <a:t>We might think the $\lambda$ is probably close to 0.5 but also want to allow for the possibility of bias. In which case we might want to choose $a = b = 4$, for instance.</a:t>
            </a:r>
            <a:endParaRPr lang="en-US" sz="1200" dirty="0">
              <a:latin typeface="Helvetica Neue Light" panose="02000403000000020004" pitchFamily="2" charset="0"/>
              <a:ea typeface="Helvetica Neue Light" panose="02000403000000020004" pitchFamily="2" charset="0"/>
            </a:endParaRPr>
          </a:p>
          <a:p>
            <a:pPr marL="0" indent="0">
              <a:buNone/>
            </a:pPr>
            <a:r>
              <a:rPr lang="en-US" sz="1200" dirty="0">
                <a:latin typeface="Helvetica Neue Light" panose="02000403000000020004" pitchFamily="2" charset="0"/>
                <a:ea typeface="Helvetica Neue Light" panose="02000403000000020004" pitchFamily="2" charset="0"/>
                <a:cs typeface="+mn-lt"/>
              </a:rPr>
              <a:t>* We might </a:t>
            </a:r>
            <a:r>
              <a:rPr lang="en-US" sz="1200" dirty="0" err="1">
                <a:latin typeface="Helvetica Neue Light" panose="02000403000000020004" pitchFamily="2" charset="0"/>
                <a:ea typeface="Helvetica Neue Light" panose="02000403000000020004" pitchFamily="2" charset="0"/>
                <a:cs typeface="+mn-lt"/>
              </a:rPr>
              <a:t>stongly</a:t>
            </a:r>
            <a:r>
              <a:rPr lang="en-US" sz="1200" dirty="0">
                <a:latin typeface="Helvetica Neue Light" panose="02000403000000020004" pitchFamily="2" charset="0"/>
                <a:ea typeface="Helvetica Neue Light" panose="02000403000000020004" pitchFamily="2" charset="0"/>
                <a:cs typeface="+mn-lt"/>
              </a:rPr>
              <a:t> suspect the coin is very biased but not sure if it is biased towards heads or tails. In which case we might go for something funky like $a = b = 0.5$</a:t>
            </a:r>
            <a:endParaRPr lang="en-US" sz="1200" dirty="0">
              <a:latin typeface="Helvetica Neue Light" panose="02000403000000020004" pitchFamily="2" charset="0"/>
              <a:ea typeface="Helvetica Neue Light" panose="02000403000000020004" pitchFamily="2" charset="0"/>
            </a:endParaRPr>
          </a:p>
          <a:p>
            <a:pPr marL="0" indent="0">
              <a:buNone/>
            </a:pPr>
            <a:r>
              <a:rPr lang="en-US" sz="1200" dirty="0">
                <a:latin typeface="Helvetica Neue Light" panose="02000403000000020004" pitchFamily="2" charset="0"/>
                <a:ea typeface="Helvetica Neue Light" panose="02000403000000020004" pitchFamily="2" charset="0"/>
                <a:cs typeface="+mn-lt"/>
              </a:rPr>
              <a:t>* We might think it's biased towards tails but not sure how much (a=4, b=2)</a:t>
            </a:r>
            <a:endParaRPr lang="en-US" sz="1200" dirty="0">
              <a:latin typeface="Helvetica Neue Light" panose="02000403000000020004" pitchFamily="2" charset="0"/>
              <a:ea typeface="Helvetica Neue Light" panose="02000403000000020004" pitchFamily="2" charset="0"/>
            </a:endParaRPr>
          </a:p>
          <a:p>
            <a:pPr marL="0" indent="0">
              <a:buNone/>
            </a:pPr>
            <a:r>
              <a:rPr lang="en-US" sz="1200" dirty="0">
                <a:latin typeface="Helvetica Neue Light" panose="02000403000000020004" pitchFamily="2" charset="0"/>
                <a:ea typeface="Helvetica Neue Light" panose="02000403000000020004" pitchFamily="2" charset="0"/>
                <a:cs typeface="+mn-lt"/>
              </a:rPr>
              <a:t>* We might have absolutely no idea what to expect (a = b = 1).</a:t>
            </a:r>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31</a:t>
            </a:fld>
            <a:endParaRPr lang="en-ES"/>
          </a:p>
        </p:txBody>
      </p:sp>
    </p:spTree>
    <p:extLst>
      <p:ext uri="{BB962C8B-B14F-4D97-AF65-F5344CB8AC3E}">
        <p14:creationId xmlns:p14="http://schemas.microsoft.com/office/powerpoint/2010/main" val="30570401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33</a:t>
            </a:fld>
            <a:endParaRPr lang="en-ES"/>
          </a:p>
        </p:txBody>
      </p:sp>
    </p:spTree>
    <p:extLst>
      <p:ext uri="{BB962C8B-B14F-4D97-AF65-F5344CB8AC3E}">
        <p14:creationId xmlns:p14="http://schemas.microsoft.com/office/powerpoint/2010/main" val="4065061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34</a:t>
            </a:fld>
            <a:endParaRPr lang="en-ES"/>
          </a:p>
        </p:txBody>
      </p:sp>
    </p:spTree>
    <p:extLst>
      <p:ext uri="{BB962C8B-B14F-4D97-AF65-F5344CB8AC3E}">
        <p14:creationId xmlns:p14="http://schemas.microsoft.com/office/powerpoint/2010/main" val="34648091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35</a:t>
            </a:fld>
            <a:endParaRPr lang="en-ES"/>
          </a:p>
        </p:txBody>
      </p:sp>
    </p:spTree>
    <p:extLst>
      <p:ext uri="{BB962C8B-B14F-4D97-AF65-F5344CB8AC3E}">
        <p14:creationId xmlns:p14="http://schemas.microsoft.com/office/powerpoint/2010/main" val="8098321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36</a:t>
            </a:fld>
            <a:endParaRPr lang="en-ES"/>
          </a:p>
        </p:txBody>
      </p:sp>
    </p:spTree>
    <p:extLst>
      <p:ext uri="{BB962C8B-B14F-4D97-AF65-F5344CB8AC3E}">
        <p14:creationId xmlns:p14="http://schemas.microsoft.com/office/powerpoint/2010/main" val="19632565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7</a:t>
            </a:fld>
            <a:endParaRPr lang="en-ES"/>
          </a:p>
        </p:txBody>
      </p:sp>
    </p:spTree>
    <p:extLst>
      <p:ext uri="{BB962C8B-B14F-4D97-AF65-F5344CB8AC3E}">
        <p14:creationId xmlns:p14="http://schemas.microsoft.com/office/powerpoint/2010/main" val="14903371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39</a:t>
            </a:fld>
            <a:endParaRPr lang="en-ES"/>
          </a:p>
        </p:txBody>
      </p:sp>
    </p:spTree>
    <p:extLst>
      <p:ext uri="{BB962C8B-B14F-4D97-AF65-F5344CB8AC3E}">
        <p14:creationId xmlns:p14="http://schemas.microsoft.com/office/powerpoint/2010/main" val="12430805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40</a:t>
            </a:fld>
            <a:endParaRPr lang="en-ES"/>
          </a:p>
        </p:txBody>
      </p:sp>
    </p:spTree>
    <p:extLst>
      <p:ext uri="{BB962C8B-B14F-4D97-AF65-F5344CB8AC3E}">
        <p14:creationId xmlns:p14="http://schemas.microsoft.com/office/powerpoint/2010/main" val="213388870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41</a:t>
            </a:fld>
            <a:endParaRPr lang="en-ES"/>
          </a:p>
        </p:txBody>
      </p:sp>
    </p:spTree>
    <p:extLst>
      <p:ext uri="{BB962C8B-B14F-4D97-AF65-F5344CB8AC3E}">
        <p14:creationId xmlns:p14="http://schemas.microsoft.com/office/powerpoint/2010/main" val="2195493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D5D5D5"/>
                </a:solidFill>
                <a:effectLst/>
                <a:latin typeface="Roboto" panose="02000000000000000000" pitchFamily="2" charset="0"/>
              </a:rPr>
              <a:t>A directed acyclic graph (DAG) is a graphical representation that is used to model and visualize probabilistic relationships between random variables. They are a handy tool when analysing more </a:t>
            </a:r>
            <a:r>
              <a:rPr lang="en-GB" b="0" i="0" dirty="0" err="1">
                <a:solidFill>
                  <a:srgbClr val="D5D5D5"/>
                </a:solidFill>
                <a:effectLst/>
                <a:latin typeface="Roboto" panose="02000000000000000000" pitchFamily="2" charset="0"/>
              </a:rPr>
              <a:t>complext</a:t>
            </a:r>
            <a:r>
              <a:rPr lang="en-GB" b="0" i="0" dirty="0">
                <a:solidFill>
                  <a:srgbClr val="D5D5D5"/>
                </a:solidFill>
                <a:effectLst/>
                <a:latin typeface="Roboto" panose="02000000000000000000" pitchFamily="2" charset="0"/>
              </a:rPr>
              <a:t> models as they make explicit the </a:t>
            </a:r>
            <a:r>
              <a:rPr lang="en-GB" b="0" i="0" dirty="0" err="1">
                <a:solidFill>
                  <a:srgbClr val="D5D5D5"/>
                </a:solidFill>
                <a:effectLst/>
                <a:latin typeface="Roboto" panose="02000000000000000000" pitchFamily="2" charset="0"/>
              </a:rPr>
              <a:t>heirarchy</a:t>
            </a:r>
            <a:r>
              <a:rPr lang="en-GB" b="0" i="0" dirty="0">
                <a:solidFill>
                  <a:srgbClr val="D5D5D5"/>
                </a:solidFill>
                <a:effectLst/>
                <a:latin typeface="Roboto" panose="02000000000000000000" pitchFamily="2" charset="0"/>
              </a:rPr>
              <a:t> of causal dependencies between parameters and which are or are not statistically </a:t>
            </a:r>
            <a:r>
              <a:rPr lang="en-GB" b="0" i="0" dirty="0" err="1">
                <a:solidFill>
                  <a:srgbClr val="D5D5D5"/>
                </a:solidFill>
                <a:effectLst/>
                <a:latin typeface="Roboto" panose="02000000000000000000" pitchFamily="2" charset="0"/>
              </a:rPr>
              <a:t>inepdendent</a:t>
            </a:r>
            <a:r>
              <a:rPr lang="en-GB" b="0" i="0" dirty="0">
                <a:solidFill>
                  <a:srgbClr val="D5D5D5"/>
                </a:solidFill>
                <a:effectLst/>
                <a:latin typeface="Roboto" panose="02000000000000000000" pitchFamily="2" charset="0"/>
              </a:rPr>
              <a:t>.</a:t>
            </a:r>
          </a:p>
          <a:p>
            <a:pPr algn="l"/>
            <a:r>
              <a:rPr lang="en-GB" b="0" i="0" dirty="0">
                <a:solidFill>
                  <a:srgbClr val="D5D5D5"/>
                </a:solidFill>
                <a:effectLst/>
                <a:latin typeface="Roboto" panose="02000000000000000000" pitchFamily="2" charset="0"/>
              </a:rPr>
              <a:t>A directed acyclic graph consists of nodes and directed edges. In this context:</a:t>
            </a:r>
          </a:p>
          <a:p>
            <a:pPr algn="l"/>
            <a:r>
              <a:rPr lang="en-GB" b="0" i="0" dirty="0">
                <a:solidFill>
                  <a:srgbClr val="D5D5D5"/>
                </a:solidFill>
                <a:effectLst/>
                <a:latin typeface="Roboto" panose="02000000000000000000" pitchFamily="2" charset="0"/>
              </a:rPr>
              <a:t>Nodes: Each node in the graph represents a random variable or a set of random variables. These random variables can be discrete or continuous and may represent various aspects of a system or problem.</a:t>
            </a:r>
          </a:p>
          <a:p>
            <a:pPr algn="l"/>
            <a:r>
              <a:rPr lang="en-GB" b="0" i="0" dirty="0">
                <a:solidFill>
                  <a:srgbClr val="D5D5D5"/>
                </a:solidFill>
                <a:effectLst/>
                <a:latin typeface="Roboto" panose="02000000000000000000" pitchFamily="2" charset="0"/>
              </a:rPr>
              <a:t>Directed Edges: Directed edges between nodes represent conditional dependencies between random variables. An arrow from one node to another indicates that the first variable influences the second variable. In other words, it shows the direction of probabilistic influence. For example, if you have two nodes A and B with an arrow from A to B, it means that the value of A influences the probability distribution of B.</a:t>
            </a:r>
          </a:p>
          <a:p>
            <a:pPr algn="l"/>
            <a:r>
              <a:rPr lang="en-GB" b="0" i="0" dirty="0">
                <a:solidFill>
                  <a:srgbClr val="D5D5D5"/>
                </a:solidFill>
                <a:effectLst/>
                <a:latin typeface="Roboto" panose="02000000000000000000" pitchFamily="2" charset="0"/>
              </a:rPr>
              <a:t>Acyclic: The term "acyclic" means that there are no cycles in the graph, i.e., you cannot follow a sequence of edges and return to the same node by traversing the edges. This acyclic property ensures that the graph does not have feedback loops or recursive dependencies.</a:t>
            </a:r>
          </a:p>
          <a:p>
            <a:pPr algn="l"/>
            <a:r>
              <a:rPr lang="en-GB" b="0" i="0" dirty="0">
                <a:solidFill>
                  <a:srgbClr val="D5D5D5"/>
                </a:solidFill>
                <a:effectLst/>
                <a:latin typeface="Roboto" panose="02000000000000000000" pitchFamily="2" charset="0"/>
              </a:rPr>
              <a:t>Bayesian networks use these directed acyclic graphs to represent and compute probabilistic relationships efficiently. The graphical structure of the DAG encodes conditional independence relationships between random variables. This enables efficient probabilistic inference, such as calculating conditional probabilities, given evidence or making predictions based on the model.</a:t>
            </a:r>
          </a:p>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8</a:t>
            </a:fld>
            <a:endParaRPr lang="en-ES"/>
          </a:p>
        </p:txBody>
      </p:sp>
    </p:spTree>
    <p:extLst>
      <p:ext uri="{BB962C8B-B14F-4D97-AF65-F5344CB8AC3E}">
        <p14:creationId xmlns:p14="http://schemas.microsoft.com/office/powerpoint/2010/main" val="3599138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D5D5D5"/>
                </a:solidFill>
                <a:effectLst/>
                <a:latin typeface="Roboto" panose="02000000000000000000" pitchFamily="2" charset="0"/>
              </a:rPr>
              <a:t>A directed acyclic graph (DAG) is a graphical representation that is used to model and visualize probabilistic relationships between random variables. They are a handy tool when analysing more </a:t>
            </a:r>
            <a:r>
              <a:rPr lang="en-GB" b="0" i="0" dirty="0" err="1">
                <a:solidFill>
                  <a:srgbClr val="D5D5D5"/>
                </a:solidFill>
                <a:effectLst/>
                <a:latin typeface="Roboto" panose="02000000000000000000" pitchFamily="2" charset="0"/>
              </a:rPr>
              <a:t>complext</a:t>
            </a:r>
            <a:r>
              <a:rPr lang="en-GB" b="0" i="0" dirty="0">
                <a:solidFill>
                  <a:srgbClr val="D5D5D5"/>
                </a:solidFill>
                <a:effectLst/>
                <a:latin typeface="Roboto" panose="02000000000000000000" pitchFamily="2" charset="0"/>
              </a:rPr>
              <a:t> models as they make explicit the </a:t>
            </a:r>
            <a:r>
              <a:rPr lang="en-GB" b="0" i="0" dirty="0" err="1">
                <a:solidFill>
                  <a:srgbClr val="D5D5D5"/>
                </a:solidFill>
                <a:effectLst/>
                <a:latin typeface="Roboto" panose="02000000000000000000" pitchFamily="2" charset="0"/>
              </a:rPr>
              <a:t>heirarchy</a:t>
            </a:r>
            <a:r>
              <a:rPr lang="en-GB" b="0" i="0" dirty="0">
                <a:solidFill>
                  <a:srgbClr val="D5D5D5"/>
                </a:solidFill>
                <a:effectLst/>
                <a:latin typeface="Roboto" panose="02000000000000000000" pitchFamily="2" charset="0"/>
              </a:rPr>
              <a:t> of causal dependencies between parameters and which are or are not statistically </a:t>
            </a:r>
            <a:r>
              <a:rPr lang="en-GB" b="0" i="0" dirty="0" err="1">
                <a:solidFill>
                  <a:srgbClr val="D5D5D5"/>
                </a:solidFill>
                <a:effectLst/>
                <a:latin typeface="Roboto" panose="02000000000000000000" pitchFamily="2" charset="0"/>
              </a:rPr>
              <a:t>inepdendent</a:t>
            </a:r>
            <a:r>
              <a:rPr lang="en-GB" b="0" i="0" dirty="0">
                <a:solidFill>
                  <a:srgbClr val="D5D5D5"/>
                </a:solidFill>
                <a:effectLst/>
                <a:latin typeface="Roboto" panose="02000000000000000000" pitchFamily="2" charset="0"/>
              </a:rPr>
              <a:t>.</a:t>
            </a:r>
          </a:p>
          <a:p>
            <a:pPr algn="l"/>
            <a:r>
              <a:rPr lang="en-GB" b="0" i="0" dirty="0">
                <a:solidFill>
                  <a:srgbClr val="D5D5D5"/>
                </a:solidFill>
                <a:effectLst/>
                <a:latin typeface="Roboto" panose="02000000000000000000" pitchFamily="2" charset="0"/>
              </a:rPr>
              <a:t>A directed acyclic graph consists of nodes and directed edges. In this context:</a:t>
            </a:r>
          </a:p>
          <a:p>
            <a:pPr algn="l"/>
            <a:r>
              <a:rPr lang="en-GB" b="0" i="0" dirty="0">
                <a:solidFill>
                  <a:srgbClr val="D5D5D5"/>
                </a:solidFill>
                <a:effectLst/>
                <a:latin typeface="Roboto" panose="02000000000000000000" pitchFamily="2" charset="0"/>
              </a:rPr>
              <a:t>Nodes: Each node in the graph represents a random variable or a set of random variables. These random variables can be discrete or continuous and may represent various aspects of a system or problem.</a:t>
            </a:r>
          </a:p>
          <a:p>
            <a:pPr algn="l"/>
            <a:r>
              <a:rPr lang="en-GB" b="0" i="0" dirty="0">
                <a:solidFill>
                  <a:srgbClr val="D5D5D5"/>
                </a:solidFill>
                <a:effectLst/>
                <a:latin typeface="Roboto" panose="02000000000000000000" pitchFamily="2" charset="0"/>
              </a:rPr>
              <a:t>Directed Edges: Directed edges between nodes represent conditional dependencies between random variables. An arrow from one node to another indicates that the first variable influences the second variable. In other words, it shows the direction of probabilistic influence. For example, if you have two nodes A and B with an arrow from A to B, it means that the value of A influences the probability distribution of B.</a:t>
            </a:r>
          </a:p>
          <a:p>
            <a:pPr algn="l"/>
            <a:r>
              <a:rPr lang="en-GB" b="0" i="0" dirty="0">
                <a:solidFill>
                  <a:srgbClr val="D5D5D5"/>
                </a:solidFill>
                <a:effectLst/>
                <a:latin typeface="Roboto" panose="02000000000000000000" pitchFamily="2" charset="0"/>
              </a:rPr>
              <a:t>Acyclic: The term "acyclic" means that there are no cycles in the graph, i.e., you cannot follow a sequence of edges and return to the same node by traversing the edges. This acyclic property ensures that the graph does not have feedback loops or recursive dependencies.</a:t>
            </a:r>
          </a:p>
          <a:p>
            <a:pPr algn="l"/>
            <a:r>
              <a:rPr lang="en-GB" b="0" i="0" dirty="0">
                <a:solidFill>
                  <a:srgbClr val="D5D5D5"/>
                </a:solidFill>
                <a:effectLst/>
                <a:latin typeface="Roboto" panose="02000000000000000000" pitchFamily="2" charset="0"/>
              </a:rPr>
              <a:t>Bayesian networks use these directed acyclic graphs to represent and compute probabilistic relationships efficiently. The graphical structure of the DAG encodes conditional independence relationships between random variables. This enables efficient probabilistic inference, such as calculating conditional probabilities, given evidence or making predictions based on the model.</a:t>
            </a:r>
          </a:p>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9</a:t>
            </a:fld>
            <a:endParaRPr lang="en-ES"/>
          </a:p>
        </p:txBody>
      </p:sp>
    </p:spTree>
    <p:extLst>
      <p:ext uri="{BB962C8B-B14F-4D97-AF65-F5344CB8AC3E}">
        <p14:creationId xmlns:p14="http://schemas.microsoft.com/office/powerpoint/2010/main" val="3554292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D5D5D5"/>
                </a:solidFill>
                <a:effectLst/>
                <a:latin typeface="Roboto" panose="02000000000000000000" pitchFamily="2" charset="0"/>
              </a:rPr>
              <a:t>A directed acyclic graph (DAG) is a graphical representation that is used to model and visualize probabilistic relationships between random variables. They are a handy tool when analysing more </a:t>
            </a:r>
            <a:r>
              <a:rPr lang="en-GB" b="0" i="0" dirty="0" err="1">
                <a:solidFill>
                  <a:srgbClr val="D5D5D5"/>
                </a:solidFill>
                <a:effectLst/>
                <a:latin typeface="Roboto" panose="02000000000000000000" pitchFamily="2" charset="0"/>
              </a:rPr>
              <a:t>complext</a:t>
            </a:r>
            <a:r>
              <a:rPr lang="en-GB" b="0" i="0" dirty="0">
                <a:solidFill>
                  <a:srgbClr val="D5D5D5"/>
                </a:solidFill>
                <a:effectLst/>
                <a:latin typeface="Roboto" panose="02000000000000000000" pitchFamily="2" charset="0"/>
              </a:rPr>
              <a:t> models as they make explicit the </a:t>
            </a:r>
            <a:r>
              <a:rPr lang="en-GB" b="0" i="0" dirty="0" err="1">
                <a:solidFill>
                  <a:srgbClr val="D5D5D5"/>
                </a:solidFill>
                <a:effectLst/>
                <a:latin typeface="Roboto" panose="02000000000000000000" pitchFamily="2" charset="0"/>
              </a:rPr>
              <a:t>heirarchy</a:t>
            </a:r>
            <a:r>
              <a:rPr lang="en-GB" b="0" i="0" dirty="0">
                <a:solidFill>
                  <a:srgbClr val="D5D5D5"/>
                </a:solidFill>
                <a:effectLst/>
                <a:latin typeface="Roboto" panose="02000000000000000000" pitchFamily="2" charset="0"/>
              </a:rPr>
              <a:t> of causal dependencies between parameters and which are or are not statistically </a:t>
            </a:r>
            <a:r>
              <a:rPr lang="en-GB" b="0" i="0" dirty="0" err="1">
                <a:solidFill>
                  <a:srgbClr val="D5D5D5"/>
                </a:solidFill>
                <a:effectLst/>
                <a:latin typeface="Roboto" panose="02000000000000000000" pitchFamily="2" charset="0"/>
              </a:rPr>
              <a:t>inepdendent</a:t>
            </a:r>
            <a:r>
              <a:rPr lang="en-GB" b="0" i="0" dirty="0">
                <a:solidFill>
                  <a:srgbClr val="D5D5D5"/>
                </a:solidFill>
                <a:effectLst/>
                <a:latin typeface="Roboto" panose="02000000000000000000" pitchFamily="2" charset="0"/>
              </a:rPr>
              <a:t>.</a:t>
            </a:r>
          </a:p>
          <a:p>
            <a:pPr algn="l"/>
            <a:r>
              <a:rPr lang="en-GB" b="0" i="0" dirty="0">
                <a:solidFill>
                  <a:srgbClr val="D5D5D5"/>
                </a:solidFill>
                <a:effectLst/>
                <a:latin typeface="Roboto" panose="02000000000000000000" pitchFamily="2" charset="0"/>
              </a:rPr>
              <a:t>A directed acyclic graph consists of nodes and directed edges. In this context:</a:t>
            </a:r>
          </a:p>
          <a:p>
            <a:pPr algn="l"/>
            <a:r>
              <a:rPr lang="en-GB" b="0" i="0" dirty="0">
                <a:solidFill>
                  <a:srgbClr val="D5D5D5"/>
                </a:solidFill>
                <a:effectLst/>
                <a:latin typeface="Roboto" panose="02000000000000000000" pitchFamily="2" charset="0"/>
              </a:rPr>
              <a:t>Nodes: Each node in the graph represents a random variable or a set of random variables. These random variables can be discrete or continuous and may represent various aspects of a system or problem.</a:t>
            </a:r>
          </a:p>
          <a:p>
            <a:pPr algn="l"/>
            <a:r>
              <a:rPr lang="en-GB" b="0" i="0" dirty="0">
                <a:solidFill>
                  <a:srgbClr val="D5D5D5"/>
                </a:solidFill>
                <a:effectLst/>
                <a:latin typeface="Roboto" panose="02000000000000000000" pitchFamily="2" charset="0"/>
              </a:rPr>
              <a:t>Directed Edges: Directed edges between nodes represent conditional dependencies between random variables. An arrow from one node to another indicates that the first variable influences the second variable. In other words, it shows the direction of probabilistic influence. For example, if you have two nodes A and B with an arrow from A to B, it means that the value of A influences the probability distribution of B.</a:t>
            </a:r>
          </a:p>
          <a:p>
            <a:pPr algn="l"/>
            <a:r>
              <a:rPr lang="en-GB" b="0" i="0" dirty="0">
                <a:solidFill>
                  <a:srgbClr val="D5D5D5"/>
                </a:solidFill>
                <a:effectLst/>
                <a:latin typeface="Roboto" panose="02000000000000000000" pitchFamily="2" charset="0"/>
              </a:rPr>
              <a:t>Acyclic: The term "acyclic" means that there are no cycles in the graph, i.e., you cannot follow a sequence of edges and return to the same node by traversing the edges. This acyclic property ensures that the graph does not have feedback loops or recursive dependencies.</a:t>
            </a:r>
          </a:p>
          <a:p>
            <a:pPr algn="l"/>
            <a:r>
              <a:rPr lang="en-GB" b="0" i="0" dirty="0">
                <a:solidFill>
                  <a:srgbClr val="D5D5D5"/>
                </a:solidFill>
                <a:effectLst/>
                <a:latin typeface="Roboto" panose="02000000000000000000" pitchFamily="2" charset="0"/>
              </a:rPr>
              <a:t>Bayesian networks use these directed acyclic graphs to represent and compute probabilistic relationships efficiently. The graphical structure of the DAG encodes conditional independence relationships between random variables. This enables efficient probabilistic inference, such as calculating conditional probabilities, given evidence or making predictions based on the model.</a:t>
            </a:r>
          </a:p>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10</a:t>
            </a:fld>
            <a:endParaRPr lang="en-ES"/>
          </a:p>
        </p:txBody>
      </p:sp>
    </p:spTree>
    <p:extLst>
      <p:ext uri="{BB962C8B-B14F-4D97-AF65-F5344CB8AC3E}">
        <p14:creationId xmlns:p14="http://schemas.microsoft.com/office/powerpoint/2010/main" val="2364484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D5D5D5"/>
                </a:solidFill>
                <a:effectLst/>
                <a:latin typeface="Roboto" panose="02000000000000000000" pitchFamily="2" charset="0"/>
              </a:rPr>
              <a:t>A directed acyclic graph (DAG) is a graphical representation that is used to model and visualize probabilistic relationships between random variables. They are a handy tool when analysing more </a:t>
            </a:r>
            <a:r>
              <a:rPr lang="en-GB" b="0" i="0" dirty="0" err="1">
                <a:solidFill>
                  <a:srgbClr val="D5D5D5"/>
                </a:solidFill>
                <a:effectLst/>
                <a:latin typeface="Roboto" panose="02000000000000000000" pitchFamily="2" charset="0"/>
              </a:rPr>
              <a:t>complext</a:t>
            </a:r>
            <a:r>
              <a:rPr lang="en-GB" b="0" i="0" dirty="0">
                <a:solidFill>
                  <a:srgbClr val="D5D5D5"/>
                </a:solidFill>
                <a:effectLst/>
                <a:latin typeface="Roboto" panose="02000000000000000000" pitchFamily="2" charset="0"/>
              </a:rPr>
              <a:t> models as they make explicit the </a:t>
            </a:r>
            <a:r>
              <a:rPr lang="en-GB" b="0" i="0" dirty="0" err="1">
                <a:solidFill>
                  <a:srgbClr val="D5D5D5"/>
                </a:solidFill>
                <a:effectLst/>
                <a:latin typeface="Roboto" panose="02000000000000000000" pitchFamily="2" charset="0"/>
              </a:rPr>
              <a:t>heirarchy</a:t>
            </a:r>
            <a:r>
              <a:rPr lang="en-GB" b="0" i="0" dirty="0">
                <a:solidFill>
                  <a:srgbClr val="D5D5D5"/>
                </a:solidFill>
                <a:effectLst/>
                <a:latin typeface="Roboto" panose="02000000000000000000" pitchFamily="2" charset="0"/>
              </a:rPr>
              <a:t> of causal dependencies between parameters and which are or are not statistically </a:t>
            </a:r>
            <a:r>
              <a:rPr lang="en-GB" b="0" i="0" dirty="0" err="1">
                <a:solidFill>
                  <a:srgbClr val="D5D5D5"/>
                </a:solidFill>
                <a:effectLst/>
                <a:latin typeface="Roboto" panose="02000000000000000000" pitchFamily="2" charset="0"/>
              </a:rPr>
              <a:t>inepdendent</a:t>
            </a:r>
            <a:r>
              <a:rPr lang="en-GB" b="0" i="0" dirty="0">
                <a:solidFill>
                  <a:srgbClr val="D5D5D5"/>
                </a:solidFill>
                <a:effectLst/>
                <a:latin typeface="Roboto" panose="02000000000000000000" pitchFamily="2" charset="0"/>
              </a:rPr>
              <a:t>.</a:t>
            </a:r>
          </a:p>
          <a:p>
            <a:pPr algn="l"/>
            <a:r>
              <a:rPr lang="en-GB" b="0" i="0" dirty="0">
                <a:solidFill>
                  <a:srgbClr val="D5D5D5"/>
                </a:solidFill>
                <a:effectLst/>
                <a:latin typeface="Roboto" panose="02000000000000000000" pitchFamily="2" charset="0"/>
              </a:rPr>
              <a:t>A directed acyclic graph consists of nodes and directed edges. In this context:</a:t>
            </a:r>
          </a:p>
          <a:p>
            <a:pPr algn="l"/>
            <a:r>
              <a:rPr lang="en-GB" b="0" i="0" dirty="0">
                <a:solidFill>
                  <a:srgbClr val="D5D5D5"/>
                </a:solidFill>
                <a:effectLst/>
                <a:latin typeface="Roboto" panose="02000000000000000000" pitchFamily="2" charset="0"/>
              </a:rPr>
              <a:t>Nodes: Each node in the graph represents a random variable or a set of random variables. These random variables can be discrete or continuous and may represent various aspects of a system or problem.</a:t>
            </a:r>
          </a:p>
          <a:p>
            <a:pPr algn="l"/>
            <a:r>
              <a:rPr lang="en-GB" b="0" i="0" dirty="0">
                <a:solidFill>
                  <a:srgbClr val="D5D5D5"/>
                </a:solidFill>
                <a:effectLst/>
                <a:latin typeface="Roboto" panose="02000000000000000000" pitchFamily="2" charset="0"/>
              </a:rPr>
              <a:t>Directed Edges: Directed edges between nodes represent conditional dependencies between random variables. An arrow from one node to another indicates that the first variable influences the second variable. In other words, it shows the direction of probabilistic influence. For example, if you have two nodes A and B with an arrow from A to B, it means that the value of A influences the probability distribution of B.</a:t>
            </a:r>
          </a:p>
          <a:p>
            <a:pPr algn="l"/>
            <a:r>
              <a:rPr lang="en-GB" b="0" i="0" dirty="0">
                <a:solidFill>
                  <a:srgbClr val="D5D5D5"/>
                </a:solidFill>
                <a:effectLst/>
                <a:latin typeface="Roboto" panose="02000000000000000000" pitchFamily="2" charset="0"/>
              </a:rPr>
              <a:t>Acyclic: The term "acyclic" means that there are no cycles in the graph, i.e., you cannot follow a sequence of edges and return to the same node by traversing the edges. This acyclic property ensures that the graph does not have feedback loops or recursive dependencies.</a:t>
            </a:r>
          </a:p>
          <a:p>
            <a:pPr algn="l"/>
            <a:r>
              <a:rPr lang="en-GB" b="0" i="0" dirty="0">
                <a:solidFill>
                  <a:srgbClr val="D5D5D5"/>
                </a:solidFill>
                <a:effectLst/>
                <a:latin typeface="Roboto" panose="02000000000000000000" pitchFamily="2" charset="0"/>
              </a:rPr>
              <a:t>Bayesian networks use these directed acyclic graphs to represent and compute probabilistic relationships efficiently. The graphical structure of the DAG encodes conditional independence relationships between random variables. This enables efficient probabilistic inference, such as calculating conditional probabilities, given evidence or making predictions based on the model.</a:t>
            </a:r>
          </a:p>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11</a:t>
            </a:fld>
            <a:endParaRPr lang="en-ES"/>
          </a:p>
        </p:txBody>
      </p:sp>
    </p:spTree>
    <p:extLst>
      <p:ext uri="{BB962C8B-B14F-4D97-AF65-F5344CB8AC3E}">
        <p14:creationId xmlns:p14="http://schemas.microsoft.com/office/powerpoint/2010/main" val="6648031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D5D5D5"/>
                </a:solidFill>
                <a:effectLst/>
                <a:latin typeface="Roboto" panose="02000000000000000000" pitchFamily="2" charset="0"/>
              </a:rPr>
              <a:t>A directed acyclic graph (DAG) is a graphical representation that is used to model and visualize probabilistic relationships between random variables. They are a handy tool when analysing more </a:t>
            </a:r>
            <a:r>
              <a:rPr lang="en-GB" b="0" i="0" dirty="0" err="1">
                <a:solidFill>
                  <a:srgbClr val="D5D5D5"/>
                </a:solidFill>
                <a:effectLst/>
                <a:latin typeface="Roboto" panose="02000000000000000000" pitchFamily="2" charset="0"/>
              </a:rPr>
              <a:t>complext</a:t>
            </a:r>
            <a:r>
              <a:rPr lang="en-GB" b="0" i="0" dirty="0">
                <a:solidFill>
                  <a:srgbClr val="D5D5D5"/>
                </a:solidFill>
                <a:effectLst/>
                <a:latin typeface="Roboto" panose="02000000000000000000" pitchFamily="2" charset="0"/>
              </a:rPr>
              <a:t> models as they make explicit the </a:t>
            </a:r>
            <a:r>
              <a:rPr lang="en-GB" b="0" i="0" dirty="0" err="1">
                <a:solidFill>
                  <a:srgbClr val="D5D5D5"/>
                </a:solidFill>
                <a:effectLst/>
                <a:latin typeface="Roboto" panose="02000000000000000000" pitchFamily="2" charset="0"/>
              </a:rPr>
              <a:t>heirarchy</a:t>
            </a:r>
            <a:r>
              <a:rPr lang="en-GB" b="0" i="0" dirty="0">
                <a:solidFill>
                  <a:srgbClr val="D5D5D5"/>
                </a:solidFill>
                <a:effectLst/>
                <a:latin typeface="Roboto" panose="02000000000000000000" pitchFamily="2" charset="0"/>
              </a:rPr>
              <a:t> of causal dependencies between parameters and which are or are not statistically </a:t>
            </a:r>
            <a:r>
              <a:rPr lang="en-GB" b="0" i="0" dirty="0" err="1">
                <a:solidFill>
                  <a:srgbClr val="D5D5D5"/>
                </a:solidFill>
                <a:effectLst/>
                <a:latin typeface="Roboto" panose="02000000000000000000" pitchFamily="2" charset="0"/>
              </a:rPr>
              <a:t>inepdendent</a:t>
            </a:r>
            <a:r>
              <a:rPr lang="en-GB" b="0" i="0" dirty="0">
                <a:solidFill>
                  <a:srgbClr val="D5D5D5"/>
                </a:solidFill>
                <a:effectLst/>
                <a:latin typeface="Roboto" panose="02000000000000000000" pitchFamily="2" charset="0"/>
              </a:rPr>
              <a:t>.</a:t>
            </a:r>
          </a:p>
          <a:p>
            <a:pPr algn="l"/>
            <a:r>
              <a:rPr lang="en-GB" b="0" i="0" dirty="0">
                <a:solidFill>
                  <a:srgbClr val="D5D5D5"/>
                </a:solidFill>
                <a:effectLst/>
                <a:latin typeface="Roboto" panose="02000000000000000000" pitchFamily="2" charset="0"/>
              </a:rPr>
              <a:t>A directed acyclic graph consists of nodes and directed edges. In this context:</a:t>
            </a:r>
          </a:p>
          <a:p>
            <a:pPr algn="l"/>
            <a:r>
              <a:rPr lang="en-GB" b="0" i="0" dirty="0">
                <a:solidFill>
                  <a:srgbClr val="D5D5D5"/>
                </a:solidFill>
                <a:effectLst/>
                <a:latin typeface="Roboto" panose="02000000000000000000" pitchFamily="2" charset="0"/>
              </a:rPr>
              <a:t>Nodes: Each node in the graph represents a random variable or a set of random variables. These random variables can be discrete or continuous and may represent various aspects of a system or problem.</a:t>
            </a:r>
          </a:p>
          <a:p>
            <a:pPr algn="l"/>
            <a:r>
              <a:rPr lang="en-GB" b="0" i="0" dirty="0">
                <a:solidFill>
                  <a:srgbClr val="D5D5D5"/>
                </a:solidFill>
                <a:effectLst/>
                <a:latin typeface="Roboto" panose="02000000000000000000" pitchFamily="2" charset="0"/>
              </a:rPr>
              <a:t>Directed Edges: Directed edges between nodes represent conditional dependencies between random variables. An arrow from one node to another indicates that the first variable influences the second variable. In other words, it shows the direction of probabilistic influence. For example, if you have two nodes A and B with an arrow from A to B, it means that the value of A influences the probability distribution of B.</a:t>
            </a:r>
          </a:p>
          <a:p>
            <a:pPr algn="l"/>
            <a:r>
              <a:rPr lang="en-GB" b="0" i="0" dirty="0">
                <a:solidFill>
                  <a:srgbClr val="D5D5D5"/>
                </a:solidFill>
                <a:effectLst/>
                <a:latin typeface="Roboto" panose="02000000000000000000" pitchFamily="2" charset="0"/>
              </a:rPr>
              <a:t>Acyclic: The term "acyclic" means that there are no cycles in the graph, i.e., you cannot follow a sequence of edges and return to the same node by traversing the edges. This acyclic property ensures that the graph does not have feedback loops or recursive dependencies.</a:t>
            </a:r>
          </a:p>
          <a:p>
            <a:pPr algn="l"/>
            <a:r>
              <a:rPr lang="en-GB" b="0" i="0" dirty="0">
                <a:solidFill>
                  <a:srgbClr val="D5D5D5"/>
                </a:solidFill>
                <a:effectLst/>
                <a:latin typeface="Roboto" panose="02000000000000000000" pitchFamily="2" charset="0"/>
              </a:rPr>
              <a:t>Bayesian networks use these directed acyclic graphs to represent and compute probabilistic relationships efficiently. The graphical structure of the DAG encodes conditional independence relationships between random variables. This enables efficient probabilistic inference, such as calculating conditional probabilities, given evidence or making predictions based on the model.</a:t>
            </a:r>
          </a:p>
          <a:p>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12</a:t>
            </a:fld>
            <a:endParaRPr lang="en-ES"/>
          </a:p>
        </p:txBody>
      </p:sp>
    </p:spTree>
    <p:extLst>
      <p:ext uri="{BB962C8B-B14F-4D97-AF65-F5344CB8AC3E}">
        <p14:creationId xmlns:p14="http://schemas.microsoft.com/office/powerpoint/2010/main" val="1016507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D5D5D5"/>
                </a:solidFill>
                <a:effectLst/>
                <a:latin typeface="Roboto" panose="02000000000000000000" pitchFamily="2" charset="0"/>
              </a:rPr>
              <a:t>Pretty much whenever we design an experiment, or analyse data, and certainly if we make any kind of hypothesis, then implicitly or otherwise, we are building a model. In many situations it is beneficial to make this model as explicit as possible. In doing so it forces us to state our assumptions and enables us to test to what degree our assumptions approximate reality. Often model building will enable us to go much further than this though. If we are able to model our system of interest, then it enables us to make predictions and/or draw other conclusions from our data. If our model fails to match observation it can guide the future direction of our research. This process can be summarised by what is sometimes referred to as Box's loop</a:t>
            </a:r>
            <a:endParaRPr lang="en-ES" dirty="0"/>
          </a:p>
        </p:txBody>
      </p:sp>
      <p:sp>
        <p:nvSpPr>
          <p:cNvPr id="4" name="Slide Number Placeholder 3"/>
          <p:cNvSpPr>
            <a:spLocks noGrp="1"/>
          </p:cNvSpPr>
          <p:nvPr>
            <p:ph type="sldNum" sz="quarter" idx="5"/>
          </p:nvPr>
        </p:nvSpPr>
        <p:spPr/>
        <p:txBody>
          <a:bodyPr/>
          <a:lstStyle/>
          <a:p>
            <a:fld id="{ADDD5CE0-ED0A-4739-A15F-530FBFD25706}" type="slidenum">
              <a:rPr lang="en-ES" smtClean="0"/>
              <a:t>13</a:t>
            </a:fld>
            <a:endParaRPr lang="en-ES"/>
          </a:p>
        </p:txBody>
      </p:sp>
    </p:spTree>
    <p:extLst>
      <p:ext uri="{BB962C8B-B14F-4D97-AF65-F5344CB8AC3E}">
        <p14:creationId xmlns:p14="http://schemas.microsoft.com/office/powerpoint/2010/main" val="13073645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565E4-14E6-3393-02F6-B3168A227CA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ES"/>
          </a:p>
        </p:txBody>
      </p:sp>
      <p:sp>
        <p:nvSpPr>
          <p:cNvPr id="3" name="Subtitle 2">
            <a:extLst>
              <a:ext uri="{FF2B5EF4-FFF2-40B4-BE49-F238E27FC236}">
                <a16:creationId xmlns:a16="http://schemas.microsoft.com/office/drawing/2014/main" id="{D22BABB1-A0A0-D55E-1B4C-116F9CE6FC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ES"/>
          </a:p>
        </p:txBody>
      </p:sp>
      <p:sp>
        <p:nvSpPr>
          <p:cNvPr id="4" name="Date Placeholder 3">
            <a:extLst>
              <a:ext uri="{FF2B5EF4-FFF2-40B4-BE49-F238E27FC236}">
                <a16:creationId xmlns:a16="http://schemas.microsoft.com/office/drawing/2014/main" id="{7C10E640-003B-028E-5EC1-D8DC73C76DB0}"/>
              </a:ext>
            </a:extLst>
          </p:cNvPr>
          <p:cNvSpPr>
            <a:spLocks noGrp="1"/>
          </p:cNvSpPr>
          <p:nvPr>
            <p:ph type="dt" sz="half" idx="10"/>
          </p:nvPr>
        </p:nvSpPr>
        <p:spPr/>
        <p:txBody>
          <a:bodyPr/>
          <a:lstStyle/>
          <a:p>
            <a:fld id="{83426F26-06BB-2641-B50A-2080E38D1B22}" type="datetimeFigureOut">
              <a:rPr lang="en-ES" smtClean="0"/>
              <a:t>10/20/23</a:t>
            </a:fld>
            <a:endParaRPr lang="en-ES"/>
          </a:p>
        </p:txBody>
      </p:sp>
      <p:sp>
        <p:nvSpPr>
          <p:cNvPr id="5" name="Footer Placeholder 4">
            <a:extLst>
              <a:ext uri="{FF2B5EF4-FFF2-40B4-BE49-F238E27FC236}">
                <a16:creationId xmlns:a16="http://schemas.microsoft.com/office/drawing/2014/main" id="{DA6CE3CB-6CCE-ECBF-7462-FDAE931B146E}"/>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53ED35D7-2391-E5F5-EB77-08008A33274E}"/>
              </a:ext>
            </a:extLst>
          </p:cNvPr>
          <p:cNvSpPr>
            <a:spLocks noGrp="1"/>
          </p:cNvSpPr>
          <p:nvPr>
            <p:ph type="sldNum" sz="quarter" idx="12"/>
          </p:nvPr>
        </p:nvSpPr>
        <p:spPr/>
        <p:txBody>
          <a:bodyPr/>
          <a:lstStyle/>
          <a:p>
            <a:fld id="{914A04A9-A850-0048-BD21-503598DFE5B3}" type="slidenum">
              <a:rPr lang="en-ES" smtClean="0"/>
              <a:t>‹#›</a:t>
            </a:fld>
            <a:endParaRPr lang="en-ES"/>
          </a:p>
        </p:txBody>
      </p:sp>
    </p:spTree>
    <p:extLst>
      <p:ext uri="{BB962C8B-B14F-4D97-AF65-F5344CB8AC3E}">
        <p14:creationId xmlns:p14="http://schemas.microsoft.com/office/powerpoint/2010/main" val="32806709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77FEB-ABD4-1893-49C1-E1FC655989F7}"/>
              </a:ext>
            </a:extLst>
          </p:cNvPr>
          <p:cNvSpPr>
            <a:spLocks noGrp="1"/>
          </p:cNvSpPr>
          <p:nvPr>
            <p:ph type="title"/>
          </p:nvPr>
        </p:nvSpPr>
        <p:spPr/>
        <p:txBody>
          <a:bodyPr/>
          <a:lstStyle/>
          <a:p>
            <a:r>
              <a:rPr lang="en-GB"/>
              <a:t>Click to edit Master title style</a:t>
            </a:r>
            <a:endParaRPr lang="en-ES"/>
          </a:p>
        </p:txBody>
      </p:sp>
      <p:sp>
        <p:nvSpPr>
          <p:cNvPr id="3" name="Vertical Text Placeholder 2">
            <a:extLst>
              <a:ext uri="{FF2B5EF4-FFF2-40B4-BE49-F238E27FC236}">
                <a16:creationId xmlns:a16="http://schemas.microsoft.com/office/drawing/2014/main" id="{CBBA2888-3234-053D-ED36-3E463F67CF1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93AECA79-6E12-BCD0-B2A2-D1D59633F39D}"/>
              </a:ext>
            </a:extLst>
          </p:cNvPr>
          <p:cNvSpPr>
            <a:spLocks noGrp="1"/>
          </p:cNvSpPr>
          <p:nvPr>
            <p:ph type="dt" sz="half" idx="10"/>
          </p:nvPr>
        </p:nvSpPr>
        <p:spPr/>
        <p:txBody>
          <a:bodyPr/>
          <a:lstStyle/>
          <a:p>
            <a:fld id="{83426F26-06BB-2641-B50A-2080E38D1B22}" type="datetimeFigureOut">
              <a:rPr lang="en-ES" smtClean="0"/>
              <a:t>10/20/23</a:t>
            </a:fld>
            <a:endParaRPr lang="en-ES"/>
          </a:p>
        </p:txBody>
      </p:sp>
      <p:sp>
        <p:nvSpPr>
          <p:cNvPr id="5" name="Footer Placeholder 4">
            <a:extLst>
              <a:ext uri="{FF2B5EF4-FFF2-40B4-BE49-F238E27FC236}">
                <a16:creationId xmlns:a16="http://schemas.microsoft.com/office/drawing/2014/main" id="{08C84B6A-25E3-143F-2ECC-D99F4CCCF737}"/>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371C6598-365B-B40B-3525-7AAE4A5C2655}"/>
              </a:ext>
            </a:extLst>
          </p:cNvPr>
          <p:cNvSpPr>
            <a:spLocks noGrp="1"/>
          </p:cNvSpPr>
          <p:nvPr>
            <p:ph type="sldNum" sz="quarter" idx="12"/>
          </p:nvPr>
        </p:nvSpPr>
        <p:spPr/>
        <p:txBody>
          <a:bodyPr/>
          <a:lstStyle/>
          <a:p>
            <a:fld id="{914A04A9-A850-0048-BD21-503598DFE5B3}" type="slidenum">
              <a:rPr lang="en-ES" smtClean="0"/>
              <a:t>‹#›</a:t>
            </a:fld>
            <a:endParaRPr lang="en-ES"/>
          </a:p>
        </p:txBody>
      </p:sp>
    </p:spTree>
    <p:extLst>
      <p:ext uri="{BB962C8B-B14F-4D97-AF65-F5344CB8AC3E}">
        <p14:creationId xmlns:p14="http://schemas.microsoft.com/office/powerpoint/2010/main" val="699675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35C3A7-4891-4BDD-5EFD-CF3C5C54028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ES"/>
          </a:p>
        </p:txBody>
      </p:sp>
      <p:sp>
        <p:nvSpPr>
          <p:cNvPr id="3" name="Vertical Text Placeholder 2">
            <a:extLst>
              <a:ext uri="{FF2B5EF4-FFF2-40B4-BE49-F238E27FC236}">
                <a16:creationId xmlns:a16="http://schemas.microsoft.com/office/drawing/2014/main" id="{D5454570-0440-D5FA-4320-013CD84C65B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47123946-9566-1892-FD9E-E8190F6AC49E}"/>
              </a:ext>
            </a:extLst>
          </p:cNvPr>
          <p:cNvSpPr>
            <a:spLocks noGrp="1"/>
          </p:cNvSpPr>
          <p:nvPr>
            <p:ph type="dt" sz="half" idx="10"/>
          </p:nvPr>
        </p:nvSpPr>
        <p:spPr/>
        <p:txBody>
          <a:bodyPr/>
          <a:lstStyle/>
          <a:p>
            <a:fld id="{83426F26-06BB-2641-B50A-2080E38D1B22}" type="datetimeFigureOut">
              <a:rPr lang="en-ES" smtClean="0"/>
              <a:t>10/20/23</a:t>
            </a:fld>
            <a:endParaRPr lang="en-ES"/>
          </a:p>
        </p:txBody>
      </p:sp>
      <p:sp>
        <p:nvSpPr>
          <p:cNvPr id="5" name="Footer Placeholder 4">
            <a:extLst>
              <a:ext uri="{FF2B5EF4-FFF2-40B4-BE49-F238E27FC236}">
                <a16:creationId xmlns:a16="http://schemas.microsoft.com/office/drawing/2014/main" id="{6DADDCA6-CC40-CA3F-88B1-537DACB548CF}"/>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B32421C2-A83E-C5C7-6CC8-6F1BF9DF5EDC}"/>
              </a:ext>
            </a:extLst>
          </p:cNvPr>
          <p:cNvSpPr>
            <a:spLocks noGrp="1"/>
          </p:cNvSpPr>
          <p:nvPr>
            <p:ph type="sldNum" sz="quarter" idx="12"/>
          </p:nvPr>
        </p:nvSpPr>
        <p:spPr/>
        <p:txBody>
          <a:bodyPr/>
          <a:lstStyle/>
          <a:p>
            <a:fld id="{914A04A9-A850-0048-BD21-503598DFE5B3}" type="slidenum">
              <a:rPr lang="en-ES" smtClean="0"/>
              <a:t>‹#›</a:t>
            </a:fld>
            <a:endParaRPr lang="en-ES"/>
          </a:p>
        </p:txBody>
      </p:sp>
    </p:spTree>
    <p:extLst>
      <p:ext uri="{BB962C8B-B14F-4D97-AF65-F5344CB8AC3E}">
        <p14:creationId xmlns:p14="http://schemas.microsoft.com/office/powerpoint/2010/main" val="2866438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9C436-D2FA-1B72-2B6D-F214765EB9EA}"/>
              </a:ext>
            </a:extLst>
          </p:cNvPr>
          <p:cNvSpPr>
            <a:spLocks noGrp="1"/>
          </p:cNvSpPr>
          <p:nvPr>
            <p:ph type="title"/>
          </p:nvPr>
        </p:nvSpPr>
        <p:spPr/>
        <p:txBody>
          <a:bodyPr/>
          <a:lstStyle/>
          <a:p>
            <a:r>
              <a:rPr lang="en-GB"/>
              <a:t>Click to edit Master title style</a:t>
            </a:r>
            <a:endParaRPr lang="en-ES"/>
          </a:p>
        </p:txBody>
      </p:sp>
      <p:sp>
        <p:nvSpPr>
          <p:cNvPr id="3" name="Content Placeholder 2">
            <a:extLst>
              <a:ext uri="{FF2B5EF4-FFF2-40B4-BE49-F238E27FC236}">
                <a16:creationId xmlns:a16="http://schemas.microsoft.com/office/drawing/2014/main" id="{1DA358CC-5E6C-316D-06FA-1EFF8C31A64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67EAC47E-0738-8CFE-6F8B-1C3B557A4D68}"/>
              </a:ext>
            </a:extLst>
          </p:cNvPr>
          <p:cNvSpPr>
            <a:spLocks noGrp="1"/>
          </p:cNvSpPr>
          <p:nvPr>
            <p:ph type="dt" sz="half" idx="10"/>
          </p:nvPr>
        </p:nvSpPr>
        <p:spPr/>
        <p:txBody>
          <a:bodyPr/>
          <a:lstStyle/>
          <a:p>
            <a:fld id="{83426F26-06BB-2641-B50A-2080E38D1B22}" type="datetimeFigureOut">
              <a:rPr lang="en-ES" smtClean="0"/>
              <a:t>10/20/23</a:t>
            </a:fld>
            <a:endParaRPr lang="en-ES"/>
          </a:p>
        </p:txBody>
      </p:sp>
      <p:sp>
        <p:nvSpPr>
          <p:cNvPr id="5" name="Footer Placeholder 4">
            <a:extLst>
              <a:ext uri="{FF2B5EF4-FFF2-40B4-BE49-F238E27FC236}">
                <a16:creationId xmlns:a16="http://schemas.microsoft.com/office/drawing/2014/main" id="{DF22EC47-93DA-3163-6FCE-1AACBE76CA01}"/>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AF357E6F-C026-D6CF-45BF-1047A346EEFA}"/>
              </a:ext>
            </a:extLst>
          </p:cNvPr>
          <p:cNvSpPr>
            <a:spLocks noGrp="1"/>
          </p:cNvSpPr>
          <p:nvPr>
            <p:ph type="sldNum" sz="quarter" idx="12"/>
          </p:nvPr>
        </p:nvSpPr>
        <p:spPr/>
        <p:txBody>
          <a:bodyPr/>
          <a:lstStyle/>
          <a:p>
            <a:fld id="{914A04A9-A850-0048-BD21-503598DFE5B3}" type="slidenum">
              <a:rPr lang="en-ES" smtClean="0"/>
              <a:t>‹#›</a:t>
            </a:fld>
            <a:endParaRPr lang="en-ES"/>
          </a:p>
        </p:txBody>
      </p:sp>
    </p:spTree>
    <p:extLst>
      <p:ext uri="{BB962C8B-B14F-4D97-AF65-F5344CB8AC3E}">
        <p14:creationId xmlns:p14="http://schemas.microsoft.com/office/powerpoint/2010/main" val="20416731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A246D-EB0F-B853-441A-818F29D69F3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ES"/>
          </a:p>
        </p:txBody>
      </p:sp>
      <p:sp>
        <p:nvSpPr>
          <p:cNvPr id="3" name="Text Placeholder 2">
            <a:extLst>
              <a:ext uri="{FF2B5EF4-FFF2-40B4-BE49-F238E27FC236}">
                <a16:creationId xmlns:a16="http://schemas.microsoft.com/office/drawing/2014/main" id="{158E19B4-8E21-FDEB-17B4-33708B04084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9AF1E28-1955-AF50-5A09-40B72E887DD6}"/>
              </a:ext>
            </a:extLst>
          </p:cNvPr>
          <p:cNvSpPr>
            <a:spLocks noGrp="1"/>
          </p:cNvSpPr>
          <p:nvPr>
            <p:ph type="dt" sz="half" idx="10"/>
          </p:nvPr>
        </p:nvSpPr>
        <p:spPr/>
        <p:txBody>
          <a:bodyPr/>
          <a:lstStyle/>
          <a:p>
            <a:fld id="{83426F26-06BB-2641-B50A-2080E38D1B22}" type="datetimeFigureOut">
              <a:rPr lang="en-ES" smtClean="0"/>
              <a:t>10/20/23</a:t>
            </a:fld>
            <a:endParaRPr lang="en-ES"/>
          </a:p>
        </p:txBody>
      </p:sp>
      <p:sp>
        <p:nvSpPr>
          <p:cNvPr id="5" name="Footer Placeholder 4">
            <a:extLst>
              <a:ext uri="{FF2B5EF4-FFF2-40B4-BE49-F238E27FC236}">
                <a16:creationId xmlns:a16="http://schemas.microsoft.com/office/drawing/2014/main" id="{B0A4AC50-E918-5129-D87F-4C939DE0BD80}"/>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9704954E-2216-38B7-96D8-09DF58DD3876}"/>
              </a:ext>
            </a:extLst>
          </p:cNvPr>
          <p:cNvSpPr>
            <a:spLocks noGrp="1"/>
          </p:cNvSpPr>
          <p:nvPr>
            <p:ph type="sldNum" sz="quarter" idx="12"/>
          </p:nvPr>
        </p:nvSpPr>
        <p:spPr/>
        <p:txBody>
          <a:bodyPr/>
          <a:lstStyle/>
          <a:p>
            <a:fld id="{914A04A9-A850-0048-BD21-503598DFE5B3}" type="slidenum">
              <a:rPr lang="en-ES" smtClean="0"/>
              <a:t>‹#›</a:t>
            </a:fld>
            <a:endParaRPr lang="en-ES"/>
          </a:p>
        </p:txBody>
      </p:sp>
    </p:spTree>
    <p:extLst>
      <p:ext uri="{BB962C8B-B14F-4D97-AF65-F5344CB8AC3E}">
        <p14:creationId xmlns:p14="http://schemas.microsoft.com/office/powerpoint/2010/main" val="3595098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D5B84-7946-A42F-D0DE-CBB4550CA912}"/>
              </a:ext>
            </a:extLst>
          </p:cNvPr>
          <p:cNvSpPr>
            <a:spLocks noGrp="1"/>
          </p:cNvSpPr>
          <p:nvPr>
            <p:ph type="title"/>
          </p:nvPr>
        </p:nvSpPr>
        <p:spPr/>
        <p:txBody>
          <a:bodyPr/>
          <a:lstStyle/>
          <a:p>
            <a:r>
              <a:rPr lang="en-GB"/>
              <a:t>Click to edit Master title style</a:t>
            </a:r>
            <a:endParaRPr lang="en-ES"/>
          </a:p>
        </p:txBody>
      </p:sp>
      <p:sp>
        <p:nvSpPr>
          <p:cNvPr id="3" name="Content Placeholder 2">
            <a:extLst>
              <a:ext uri="{FF2B5EF4-FFF2-40B4-BE49-F238E27FC236}">
                <a16:creationId xmlns:a16="http://schemas.microsoft.com/office/drawing/2014/main" id="{BFBD9B3C-E590-EF46-16A3-7A92E5B3CF3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Content Placeholder 3">
            <a:extLst>
              <a:ext uri="{FF2B5EF4-FFF2-40B4-BE49-F238E27FC236}">
                <a16:creationId xmlns:a16="http://schemas.microsoft.com/office/drawing/2014/main" id="{F701E49E-B0FC-8E74-D983-A483A583F07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5" name="Date Placeholder 4">
            <a:extLst>
              <a:ext uri="{FF2B5EF4-FFF2-40B4-BE49-F238E27FC236}">
                <a16:creationId xmlns:a16="http://schemas.microsoft.com/office/drawing/2014/main" id="{2618A4D5-C9C2-81E4-1A9C-3F34620D41C7}"/>
              </a:ext>
            </a:extLst>
          </p:cNvPr>
          <p:cNvSpPr>
            <a:spLocks noGrp="1"/>
          </p:cNvSpPr>
          <p:nvPr>
            <p:ph type="dt" sz="half" idx="10"/>
          </p:nvPr>
        </p:nvSpPr>
        <p:spPr/>
        <p:txBody>
          <a:bodyPr/>
          <a:lstStyle/>
          <a:p>
            <a:fld id="{83426F26-06BB-2641-B50A-2080E38D1B22}" type="datetimeFigureOut">
              <a:rPr lang="en-ES" smtClean="0"/>
              <a:t>10/20/23</a:t>
            </a:fld>
            <a:endParaRPr lang="en-ES"/>
          </a:p>
        </p:txBody>
      </p:sp>
      <p:sp>
        <p:nvSpPr>
          <p:cNvPr id="6" name="Footer Placeholder 5">
            <a:extLst>
              <a:ext uri="{FF2B5EF4-FFF2-40B4-BE49-F238E27FC236}">
                <a16:creationId xmlns:a16="http://schemas.microsoft.com/office/drawing/2014/main" id="{770BAE14-4685-C05E-DE66-8B2D7E17AF6F}"/>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CBC93126-9F0A-5D1A-9A51-FCDE0FC33329}"/>
              </a:ext>
            </a:extLst>
          </p:cNvPr>
          <p:cNvSpPr>
            <a:spLocks noGrp="1"/>
          </p:cNvSpPr>
          <p:nvPr>
            <p:ph type="sldNum" sz="quarter" idx="12"/>
          </p:nvPr>
        </p:nvSpPr>
        <p:spPr/>
        <p:txBody>
          <a:bodyPr/>
          <a:lstStyle/>
          <a:p>
            <a:fld id="{914A04A9-A850-0048-BD21-503598DFE5B3}" type="slidenum">
              <a:rPr lang="en-ES" smtClean="0"/>
              <a:t>‹#›</a:t>
            </a:fld>
            <a:endParaRPr lang="en-ES"/>
          </a:p>
        </p:txBody>
      </p:sp>
    </p:spTree>
    <p:extLst>
      <p:ext uri="{BB962C8B-B14F-4D97-AF65-F5344CB8AC3E}">
        <p14:creationId xmlns:p14="http://schemas.microsoft.com/office/powerpoint/2010/main" val="109516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3D817-C2E1-0F69-9213-D5256D1D5388}"/>
              </a:ext>
            </a:extLst>
          </p:cNvPr>
          <p:cNvSpPr>
            <a:spLocks noGrp="1"/>
          </p:cNvSpPr>
          <p:nvPr>
            <p:ph type="title"/>
          </p:nvPr>
        </p:nvSpPr>
        <p:spPr>
          <a:xfrm>
            <a:off x="839788" y="365125"/>
            <a:ext cx="10515600" cy="1325563"/>
          </a:xfrm>
        </p:spPr>
        <p:txBody>
          <a:bodyPr/>
          <a:lstStyle/>
          <a:p>
            <a:r>
              <a:rPr lang="en-GB"/>
              <a:t>Click to edit Master title style</a:t>
            </a:r>
            <a:endParaRPr lang="en-ES"/>
          </a:p>
        </p:txBody>
      </p:sp>
      <p:sp>
        <p:nvSpPr>
          <p:cNvPr id="3" name="Text Placeholder 2">
            <a:extLst>
              <a:ext uri="{FF2B5EF4-FFF2-40B4-BE49-F238E27FC236}">
                <a16:creationId xmlns:a16="http://schemas.microsoft.com/office/drawing/2014/main" id="{7BC8BD20-E9C1-0E44-AA0A-24DAD96E50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4C2D9C1-F50E-1A9B-5198-682D6B96303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5" name="Text Placeholder 4">
            <a:extLst>
              <a:ext uri="{FF2B5EF4-FFF2-40B4-BE49-F238E27FC236}">
                <a16:creationId xmlns:a16="http://schemas.microsoft.com/office/drawing/2014/main" id="{B44107B9-FBC8-BEC6-E1F1-8B736D15E8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6C65D86-ED58-0093-0E02-F067FB217F7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7" name="Date Placeholder 6">
            <a:extLst>
              <a:ext uri="{FF2B5EF4-FFF2-40B4-BE49-F238E27FC236}">
                <a16:creationId xmlns:a16="http://schemas.microsoft.com/office/drawing/2014/main" id="{DF1A8FA0-C593-F982-0932-88EA77AEFFD0}"/>
              </a:ext>
            </a:extLst>
          </p:cNvPr>
          <p:cNvSpPr>
            <a:spLocks noGrp="1"/>
          </p:cNvSpPr>
          <p:nvPr>
            <p:ph type="dt" sz="half" idx="10"/>
          </p:nvPr>
        </p:nvSpPr>
        <p:spPr/>
        <p:txBody>
          <a:bodyPr/>
          <a:lstStyle/>
          <a:p>
            <a:fld id="{83426F26-06BB-2641-B50A-2080E38D1B22}" type="datetimeFigureOut">
              <a:rPr lang="en-ES" smtClean="0"/>
              <a:t>10/20/23</a:t>
            </a:fld>
            <a:endParaRPr lang="en-ES"/>
          </a:p>
        </p:txBody>
      </p:sp>
      <p:sp>
        <p:nvSpPr>
          <p:cNvPr id="8" name="Footer Placeholder 7">
            <a:extLst>
              <a:ext uri="{FF2B5EF4-FFF2-40B4-BE49-F238E27FC236}">
                <a16:creationId xmlns:a16="http://schemas.microsoft.com/office/drawing/2014/main" id="{3F0FC7C0-B8A8-E492-EEDC-151759B1C061}"/>
              </a:ext>
            </a:extLst>
          </p:cNvPr>
          <p:cNvSpPr>
            <a:spLocks noGrp="1"/>
          </p:cNvSpPr>
          <p:nvPr>
            <p:ph type="ftr" sz="quarter" idx="11"/>
          </p:nvPr>
        </p:nvSpPr>
        <p:spPr/>
        <p:txBody>
          <a:bodyPr/>
          <a:lstStyle/>
          <a:p>
            <a:endParaRPr lang="en-ES"/>
          </a:p>
        </p:txBody>
      </p:sp>
      <p:sp>
        <p:nvSpPr>
          <p:cNvPr id="9" name="Slide Number Placeholder 8">
            <a:extLst>
              <a:ext uri="{FF2B5EF4-FFF2-40B4-BE49-F238E27FC236}">
                <a16:creationId xmlns:a16="http://schemas.microsoft.com/office/drawing/2014/main" id="{427EFB92-3FD7-0DE8-D033-9B2C6120947C}"/>
              </a:ext>
            </a:extLst>
          </p:cNvPr>
          <p:cNvSpPr>
            <a:spLocks noGrp="1"/>
          </p:cNvSpPr>
          <p:nvPr>
            <p:ph type="sldNum" sz="quarter" idx="12"/>
          </p:nvPr>
        </p:nvSpPr>
        <p:spPr/>
        <p:txBody>
          <a:bodyPr/>
          <a:lstStyle/>
          <a:p>
            <a:fld id="{914A04A9-A850-0048-BD21-503598DFE5B3}" type="slidenum">
              <a:rPr lang="en-ES" smtClean="0"/>
              <a:t>‹#›</a:t>
            </a:fld>
            <a:endParaRPr lang="en-ES"/>
          </a:p>
        </p:txBody>
      </p:sp>
    </p:spTree>
    <p:extLst>
      <p:ext uri="{BB962C8B-B14F-4D97-AF65-F5344CB8AC3E}">
        <p14:creationId xmlns:p14="http://schemas.microsoft.com/office/powerpoint/2010/main" val="3355332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7F808-3B79-01E3-49AF-E26443030980}"/>
              </a:ext>
            </a:extLst>
          </p:cNvPr>
          <p:cNvSpPr>
            <a:spLocks noGrp="1"/>
          </p:cNvSpPr>
          <p:nvPr>
            <p:ph type="title"/>
          </p:nvPr>
        </p:nvSpPr>
        <p:spPr/>
        <p:txBody>
          <a:bodyPr/>
          <a:lstStyle/>
          <a:p>
            <a:r>
              <a:rPr lang="en-GB"/>
              <a:t>Click to edit Master title style</a:t>
            </a:r>
            <a:endParaRPr lang="en-ES"/>
          </a:p>
        </p:txBody>
      </p:sp>
      <p:sp>
        <p:nvSpPr>
          <p:cNvPr id="3" name="Date Placeholder 2">
            <a:extLst>
              <a:ext uri="{FF2B5EF4-FFF2-40B4-BE49-F238E27FC236}">
                <a16:creationId xmlns:a16="http://schemas.microsoft.com/office/drawing/2014/main" id="{2F927710-3541-D2C3-A686-1C91F1E2A5C1}"/>
              </a:ext>
            </a:extLst>
          </p:cNvPr>
          <p:cNvSpPr>
            <a:spLocks noGrp="1"/>
          </p:cNvSpPr>
          <p:nvPr>
            <p:ph type="dt" sz="half" idx="10"/>
          </p:nvPr>
        </p:nvSpPr>
        <p:spPr/>
        <p:txBody>
          <a:bodyPr/>
          <a:lstStyle/>
          <a:p>
            <a:fld id="{83426F26-06BB-2641-B50A-2080E38D1B22}" type="datetimeFigureOut">
              <a:rPr lang="en-ES" smtClean="0"/>
              <a:t>10/20/23</a:t>
            </a:fld>
            <a:endParaRPr lang="en-ES"/>
          </a:p>
        </p:txBody>
      </p:sp>
      <p:sp>
        <p:nvSpPr>
          <p:cNvPr id="4" name="Footer Placeholder 3">
            <a:extLst>
              <a:ext uri="{FF2B5EF4-FFF2-40B4-BE49-F238E27FC236}">
                <a16:creationId xmlns:a16="http://schemas.microsoft.com/office/drawing/2014/main" id="{5517B6F5-EEA9-8660-0CC5-38327C57C03A}"/>
              </a:ext>
            </a:extLst>
          </p:cNvPr>
          <p:cNvSpPr>
            <a:spLocks noGrp="1"/>
          </p:cNvSpPr>
          <p:nvPr>
            <p:ph type="ftr" sz="quarter" idx="11"/>
          </p:nvPr>
        </p:nvSpPr>
        <p:spPr/>
        <p:txBody>
          <a:bodyPr/>
          <a:lstStyle/>
          <a:p>
            <a:endParaRPr lang="en-ES"/>
          </a:p>
        </p:txBody>
      </p:sp>
      <p:sp>
        <p:nvSpPr>
          <p:cNvPr id="5" name="Slide Number Placeholder 4">
            <a:extLst>
              <a:ext uri="{FF2B5EF4-FFF2-40B4-BE49-F238E27FC236}">
                <a16:creationId xmlns:a16="http://schemas.microsoft.com/office/drawing/2014/main" id="{BD21DF11-F769-01A5-E66D-3DF3B300916B}"/>
              </a:ext>
            </a:extLst>
          </p:cNvPr>
          <p:cNvSpPr>
            <a:spLocks noGrp="1"/>
          </p:cNvSpPr>
          <p:nvPr>
            <p:ph type="sldNum" sz="quarter" idx="12"/>
          </p:nvPr>
        </p:nvSpPr>
        <p:spPr/>
        <p:txBody>
          <a:bodyPr/>
          <a:lstStyle/>
          <a:p>
            <a:fld id="{914A04A9-A850-0048-BD21-503598DFE5B3}" type="slidenum">
              <a:rPr lang="en-ES" smtClean="0"/>
              <a:t>‹#›</a:t>
            </a:fld>
            <a:endParaRPr lang="en-ES"/>
          </a:p>
        </p:txBody>
      </p:sp>
    </p:spTree>
    <p:extLst>
      <p:ext uri="{BB962C8B-B14F-4D97-AF65-F5344CB8AC3E}">
        <p14:creationId xmlns:p14="http://schemas.microsoft.com/office/powerpoint/2010/main" val="25310326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8BED6B-EE56-14DF-A117-A872B5208EDA}"/>
              </a:ext>
            </a:extLst>
          </p:cNvPr>
          <p:cNvSpPr>
            <a:spLocks noGrp="1"/>
          </p:cNvSpPr>
          <p:nvPr>
            <p:ph type="dt" sz="half" idx="10"/>
          </p:nvPr>
        </p:nvSpPr>
        <p:spPr/>
        <p:txBody>
          <a:bodyPr/>
          <a:lstStyle/>
          <a:p>
            <a:fld id="{83426F26-06BB-2641-B50A-2080E38D1B22}" type="datetimeFigureOut">
              <a:rPr lang="en-ES" smtClean="0"/>
              <a:t>10/20/23</a:t>
            </a:fld>
            <a:endParaRPr lang="en-ES"/>
          </a:p>
        </p:txBody>
      </p:sp>
      <p:sp>
        <p:nvSpPr>
          <p:cNvPr id="3" name="Footer Placeholder 2">
            <a:extLst>
              <a:ext uri="{FF2B5EF4-FFF2-40B4-BE49-F238E27FC236}">
                <a16:creationId xmlns:a16="http://schemas.microsoft.com/office/drawing/2014/main" id="{D6CAD1D0-DE50-E700-5C8F-6EC80C2BE389}"/>
              </a:ext>
            </a:extLst>
          </p:cNvPr>
          <p:cNvSpPr>
            <a:spLocks noGrp="1"/>
          </p:cNvSpPr>
          <p:nvPr>
            <p:ph type="ftr" sz="quarter" idx="11"/>
          </p:nvPr>
        </p:nvSpPr>
        <p:spPr/>
        <p:txBody>
          <a:bodyPr/>
          <a:lstStyle/>
          <a:p>
            <a:endParaRPr lang="en-ES"/>
          </a:p>
        </p:txBody>
      </p:sp>
      <p:sp>
        <p:nvSpPr>
          <p:cNvPr id="4" name="Slide Number Placeholder 3">
            <a:extLst>
              <a:ext uri="{FF2B5EF4-FFF2-40B4-BE49-F238E27FC236}">
                <a16:creationId xmlns:a16="http://schemas.microsoft.com/office/drawing/2014/main" id="{44DB6471-07B9-5AD1-229F-FE4EA99A055E}"/>
              </a:ext>
            </a:extLst>
          </p:cNvPr>
          <p:cNvSpPr>
            <a:spLocks noGrp="1"/>
          </p:cNvSpPr>
          <p:nvPr>
            <p:ph type="sldNum" sz="quarter" idx="12"/>
          </p:nvPr>
        </p:nvSpPr>
        <p:spPr/>
        <p:txBody>
          <a:bodyPr/>
          <a:lstStyle/>
          <a:p>
            <a:fld id="{914A04A9-A850-0048-BD21-503598DFE5B3}" type="slidenum">
              <a:rPr lang="en-ES" smtClean="0"/>
              <a:t>‹#›</a:t>
            </a:fld>
            <a:endParaRPr lang="en-ES"/>
          </a:p>
        </p:txBody>
      </p:sp>
    </p:spTree>
    <p:extLst>
      <p:ext uri="{BB962C8B-B14F-4D97-AF65-F5344CB8AC3E}">
        <p14:creationId xmlns:p14="http://schemas.microsoft.com/office/powerpoint/2010/main" val="1612584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F7B5-CE0A-0F28-DC06-1396469DBCB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ES"/>
          </a:p>
        </p:txBody>
      </p:sp>
      <p:sp>
        <p:nvSpPr>
          <p:cNvPr id="3" name="Content Placeholder 2">
            <a:extLst>
              <a:ext uri="{FF2B5EF4-FFF2-40B4-BE49-F238E27FC236}">
                <a16:creationId xmlns:a16="http://schemas.microsoft.com/office/drawing/2014/main" id="{8A6CCF00-DA0E-6CD4-5750-E8F1E6080F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Text Placeholder 3">
            <a:extLst>
              <a:ext uri="{FF2B5EF4-FFF2-40B4-BE49-F238E27FC236}">
                <a16:creationId xmlns:a16="http://schemas.microsoft.com/office/drawing/2014/main" id="{3B4EE94E-F2DF-581E-552F-99FFF12257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D114C70-9975-58B1-A8FE-A85D6F037C85}"/>
              </a:ext>
            </a:extLst>
          </p:cNvPr>
          <p:cNvSpPr>
            <a:spLocks noGrp="1"/>
          </p:cNvSpPr>
          <p:nvPr>
            <p:ph type="dt" sz="half" idx="10"/>
          </p:nvPr>
        </p:nvSpPr>
        <p:spPr/>
        <p:txBody>
          <a:bodyPr/>
          <a:lstStyle/>
          <a:p>
            <a:fld id="{83426F26-06BB-2641-B50A-2080E38D1B22}" type="datetimeFigureOut">
              <a:rPr lang="en-ES" smtClean="0"/>
              <a:t>10/20/23</a:t>
            </a:fld>
            <a:endParaRPr lang="en-ES"/>
          </a:p>
        </p:txBody>
      </p:sp>
      <p:sp>
        <p:nvSpPr>
          <p:cNvPr id="6" name="Footer Placeholder 5">
            <a:extLst>
              <a:ext uri="{FF2B5EF4-FFF2-40B4-BE49-F238E27FC236}">
                <a16:creationId xmlns:a16="http://schemas.microsoft.com/office/drawing/2014/main" id="{307070AC-835F-BED1-F111-3213B522BDCB}"/>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C087C284-C30E-8667-3CC1-8957AA8ABBF5}"/>
              </a:ext>
            </a:extLst>
          </p:cNvPr>
          <p:cNvSpPr>
            <a:spLocks noGrp="1"/>
          </p:cNvSpPr>
          <p:nvPr>
            <p:ph type="sldNum" sz="quarter" idx="12"/>
          </p:nvPr>
        </p:nvSpPr>
        <p:spPr/>
        <p:txBody>
          <a:bodyPr/>
          <a:lstStyle/>
          <a:p>
            <a:fld id="{914A04A9-A850-0048-BD21-503598DFE5B3}" type="slidenum">
              <a:rPr lang="en-ES" smtClean="0"/>
              <a:t>‹#›</a:t>
            </a:fld>
            <a:endParaRPr lang="en-ES"/>
          </a:p>
        </p:txBody>
      </p:sp>
    </p:spTree>
    <p:extLst>
      <p:ext uri="{BB962C8B-B14F-4D97-AF65-F5344CB8AC3E}">
        <p14:creationId xmlns:p14="http://schemas.microsoft.com/office/powerpoint/2010/main" val="3849136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D0FCC-0D2C-E3A3-214D-FC254EAE6E1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ES"/>
          </a:p>
        </p:txBody>
      </p:sp>
      <p:sp>
        <p:nvSpPr>
          <p:cNvPr id="3" name="Picture Placeholder 2">
            <a:extLst>
              <a:ext uri="{FF2B5EF4-FFF2-40B4-BE49-F238E27FC236}">
                <a16:creationId xmlns:a16="http://schemas.microsoft.com/office/drawing/2014/main" id="{B3918822-0862-6472-F535-5D46CC4CF9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ES"/>
          </a:p>
        </p:txBody>
      </p:sp>
      <p:sp>
        <p:nvSpPr>
          <p:cNvPr id="4" name="Text Placeholder 3">
            <a:extLst>
              <a:ext uri="{FF2B5EF4-FFF2-40B4-BE49-F238E27FC236}">
                <a16:creationId xmlns:a16="http://schemas.microsoft.com/office/drawing/2014/main" id="{80B932C2-CE56-8071-7FA8-2EBFE7D6D9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1AD6023-D588-05D3-4C6A-585D8EA1357D}"/>
              </a:ext>
            </a:extLst>
          </p:cNvPr>
          <p:cNvSpPr>
            <a:spLocks noGrp="1"/>
          </p:cNvSpPr>
          <p:nvPr>
            <p:ph type="dt" sz="half" idx="10"/>
          </p:nvPr>
        </p:nvSpPr>
        <p:spPr/>
        <p:txBody>
          <a:bodyPr/>
          <a:lstStyle/>
          <a:p>
            <a:fld id="{83426F26-06BB-2641-B50A-2080E38D1B22}" type="datetimeFigureOut">
              <a:rPr lang="en-ES" smtClean="0"/>
              <a:t>10/20/23</a:t>
            </a:fld>
            <a:endParaRPr lang="en-ES"/>
          </a:p>
        </p:txBody>
      </p:sp>
      <p:sp>
        <p:nvSpPr>
          <p:cNvPr id="6" name="Footer Placeholder 5">
            <a:extLst>
              <a:ext uri="{FF2B5EF4-FFF2-40B4-BE49-F238E27FC236}">
                <a16:creationId xmlns:a16="http://schemas.microsoft.com/office/drawing/2014/main" id="{823E08F8-E6B3-CBAE-1CAD-619F93FDC566}"/>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5505186D-5A2E-5523-B8F3-D8B43E737507}"/>
              </a:ext>
            </a:extLst>
          </p:cNvPr>
          <p:cNvSpPr>
            <a:spLocks noGrp="1"/>
          </p:cNvSpPr>
          <p:nvPr>
            <p:ph type="sldNum" sz="quarter" idx="12"/>
          </p:nvPr>
        </p:nvSpPr>
        <p:spPr/>
        <p:txBody>
          <a:bodyPr/>
          <a:lstStyle/>
          <a:p>
            <a:fld id="{914A04A9-A850-0048-BD21-503598DFE5B3}" type="slidenum">
              <a:rPr lang="en-ES" smtClean="0"/>
              <a:t>‹#›</a:t>
            </a:fld>
            <a:endParaRPr lang="en-ES"/>
          </a:p>
        </p:txBody>
      </p:sp>
    </p:spTree>
    <p:extLst>
      <p:ext uri="{BB962C8B-B14F-4D97-AF65-F5344CB8AC3E}">
        <p14:creationId xmlns:p14="http://schemas.microsoft.com/office/powerpoint/2010/main" val="1229394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CABD8D-A98E-2912-8CAB-12C087BA845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ES"/>
          </a:p>
        </p:txBody>
      </p:sp>
      <p:sp>
        <p:nvSpPr>
          <p:cNvPr id="3" name="Text Placeholder 2">
            <a:extLst>
              <a:ext uri="{FF2B5EF4-FFF2-40B4-BE49-F238E27FC236}">
                <a16:creationId xmlns:a16="http://schemas.microsoft.com/office/drawing/2014/main" id="{3A81134E-4049-E848-8FB4-C844444EB0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AB31FE25-8F30-548F-4080-D96C9A8691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426F26-06BB-2641-B50A-2080E38D1B22}" type="datetimeFigureOut">
              <a:rPr lang="en-ES" smtClean="0"/>
              <a:t>10/20/23</a:t>
            </a:fld>
            <a:endParaRPr lang="en-ES"/>
          </a:p>
        </p:txBody>
      </p:sp>
      <p:sp>
        <p:nvSpPr>
          <p:cNvPr id="5" name="Footer Placeholder 4">
            <a:extLst>
              <a:ext uri="{FF2B5EF4-FFF2-40B4-BE49-F238E27FC236}">
                <a16:creationId xmlns:a16="http://schemas.microsoft.com/office/drawing/2014/main" id="{0D8BD836-054E-A417-59A4-3259659B68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ES"/>
          </a:p>
        </p:txBody>
      </p:sp>
      <p:sp>
        <p:nvSpPr>
          <p:cNvPr id="6" name="Slide Number Placeholder 5">
            <a:extLst>
              <a:ext uri="{FF2B5EF4-FFF2-40B4-BE49-F238E27FC236}">
                <a16:creationId xmlns:a16="http://schemas.microsoft.com/office/drawing/2014/main" id="{FD206D24-5865-21F9-4EFF-26A7A17557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4A04A9-A850-0048-BD21-503598DFE5B3}" type="slidenum">
              <a:rPr lang="en-ES" smtClean="0"/>
              <a:t>‹#›</a:t>
            </a:fld>
            <a:endParaRPr lang="en-ES"/>
          </a:p>
        </p:txBody>
      </p:sp>
    </p:spTree>
    <p:extLst>
      <p:ext uri="{BB962C8B-B14F-4D97-AF65-F5344CB8AC3E}">
        <p14:creationId xmlns:p14="http://schemas.microsoft.com/office/powerpoint/2010/main" val="18061174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4.emf"/><Relationship Id="rId7" Type="http://schemas.openxmlformats.org/officeDocument/2006/relationships/customXml" Target="../ink/ink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7.emf"/><Relationship Id="rId5" Type="http://schemas.openxmlformats.org/officeDocument/2006/relationships/image" Target="../media/image16.emf"/><Relationship Id="rId10" Type="http://schemas.openxmlformats.org/officeDocument/2006/relationships/image" Target="../media/image19.png"/><Relationship Id="rId4" Type="http://schemas.openxmlformats.org/officeDocument/2006/relationships/image" Target="../media/image15.emf"/><Relationship Id="rId9" Type="http://schemas.openxmlformats.org/officeDocument/2006/relationships/image" Target="../media/image18.emf"/></Relationships>
</file>

<file path=ppt/slides/_rels/slide1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4.emf"/><Relationship Id="rId7" Type="http://schemas.openxmlformats.org/officeDocument/2006/relationships/customXml" Target="../ink/ink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7.emf"/><Relationship Id="rId5" Type="http://schemas.openxmlformats.org/officeDocument/2006/relationships/image" Target="../media/image16.emf"/><Relationship Id="rId10" Type="http://schemas.openxmlformats.org/officeDocument/2006/relationships/image" Target="../media/image19.png"/><Relationship Id="rId4" Type="http://schemas.openxmlformats.org/officeDocument/2006/relationships/image" Target="../media/image15.emf"/><Relationship Id="rId9" Type="http://schemas.openxmlformats.org/officeDocument/2006/relationships/image" Target="../media/image18.emf"/></Relationships>
</file>

<file path=ppt/slides/_rels/slide19.xml.rels><?xml version="1.0" encoding="UTF-8" standalone="yes"?>
<Relationships xmlns="http://schemas.openxmlformats.org/package/2006/relationships"><Relationship Id="rId8" Type="http://schemas.openxmlformats.org/officeDocument/2006/relationships/customXml" Target="../ink/ink3.xml"/><Relationship Id="rId3" Type="http://schemas.openxmlformats.org/officeDocument/2006/relationships/image" Target="../media/image18.emf"/><Relationship Id="rId7" Type="http://schemas.openxmlformats.org/officeDocument/2006/relationships/image" Target="../media/image17.em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image" Target="../media/image15.emf"/><Relationship Id="rId10" Type="http://schemas.openxmlformats.org/officeDocument/2006/relationships/image" Target="../media/image19.png"/><Relationship Id="rId4" Type="http://schemas.openxmlformats.org/officeDocument/2006/relationships/image" Target="../media/image14.emf"/><Relationship Id="rId9"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26.emf"/><Relationship Id="rId3" Type="http://schemas.openxmlformats.org/officeDocument/2006/relationships/image" Target="../media/image21.emf"/><Relationship Id="rId7" Type="http://schemas.openxmlformats.org/officeDocument/2006/relationships/image" Target="../media/image25.emf"/><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22.emf"/><Relationship Id="rId9"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0.emf"/><Relationship Id="rId4" Type="http://schemas.openxmlformats.org/officeDocument/2006/relationships/image" Target="../media/image29.emf"/></Relationships>
</file>

<file path=ppt/slides/_rels/slide23.xml.rels><?xml version="1.0" encoding="UTF-8" standalone="yes"?>
<Relationships xmlns="http://schemas.openxmlformats.org/package/2006/relationships"><Relationship Id="rId8" Type="http://schemas.openxmlformats.org/officeDocument/2006/relationships/image" Target="../media/image33.emf"/><Relationship Id="rId3" Type="http://schemas.openxmlformats.org/officeDocument/2006/relationships/image" Target="../media/image28.emf"/><Relationship Id="rId7" Type="http://schemas.openxmlformats.org/officeDocument/2006/relationships/image" Target="../media/image32.emf"/><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31.emf"/><Relationship Id="rId11" Type="http://schemas.openxmlformats.org/officeDocument/2006/relationships/image" Target="../media/image36.emf"/><Relationship Id="rId5" Type="http://schemas.openxmlformats.org/officeDocument/2006/relationships/image" Target="../media/image30.emf"/><Relationship Id="rId10" Type="http://schemas.openxmlformats.org/officeDocument/2006/relationships/image" Target="../media/image35.emf"/><Relationship Id="rId4" Type="http://schemas.openxmlformats.org/officeDocument/2006/relationships/image" Target="../media/image29.emf"/><Relationship Id="rId9" Type="http://schemas.openxmlformats.org/officeDocument/2006/relationships/image" Target="../media/image34.emf"/></Relationships>
</file>

<file path=ppt/slides/_rels/slide24.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8.emf"/></Relationships>
</file>

<file path=ppt/slides/_rels/slide25.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39.emf"/><Relationship Id="rId4" Type="http://schemas.openxmlformats.org/officeDocument/2006/relationships/image" Target="../media/image38.emf"/></Relationships>
</file>

<file path=ppt/slides/_rels/slide2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6.emf"/><Relationship Id="rId4" Type="http://schemas.openxmlformats.org/officeDocument/2006/relationships/image" Target="../media/image40.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43.emf"/><Relationship Id="rId1" Type="http://schemas.openxmlformats.org/officeDocument/2006/relationships/slideLayout" Target="../slideLayouts/slideLayout2.xml"/><Relationship Id="rId5" Type="http://schemas.openxmlformats.org/officeDocument/2006/relationships/image" Target="../media/image45.emf"/><Relationship Id="rId4" Type="http://schemas.openxmlformats.org/officeDocument/2006/relationships/image" Target="../media/image44.emf"/></Relationships>
</file>

<file path=ppt/slides/_rels/slide33.xml.rels><?xml version="1.0" encoding="UTF-8" standalone="yes"?>
<Relationships xmlns="http://schemas.openxmlformats.org/package/2006/relationships"><Relationship Id="rId3" Type="http://schemas.openxmlformats.org/officeDocument/2006/relationships/image" Target="../media/image43.emf"/><Relationship Id="rId7" Type="http://schemas.openxmlformats.org/officeDocument/2006/relationships/image" Target="../media/image45.emf"/><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44.emf"/><Relationship Id="rId5" Type="http://schemas.openxmlformats.org/officeDocument/2006/relationships/image" Target="../media/image36.emf"/><Relationship Id="rId4" Type="http://schemas.openxmlformats.org/officeDocument/2006/relationships/image" Target="../media/image46.emf"/></Relationships>
</file>

<file path=ppt/slides/_rels/slide3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36.xml.rels><?xml version="1.0" encoding="UTF-8" standalone="yes"?>
<Relationships xmlns="http://schemas.openxmlformats.org/package/2006/relationships"><Relationship Id="rId8" Type="http://schemas.openxmlformats.org/officeDocument/2006/relationships/image" Target="../media/image52.emf"/><Relationship Id="rId3" Type="http://schemas.openxmlformats.org/officeDocument/2006/relationships/image" Target="../media/image48.emf"/><Relationship Id="rId7" Type="http://schemas.openxmlformats.org/officeDocument/2006/relationships/image" Target="../media/image51.emf"/><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50.emf"/><Relationship Id="rId5" Type="http://schemas.openxmlformats.org/officeDocument/2006/relationships/image" Target="../media/image49.emf"/><Relationship Id="rId4" Type="http://schemas.openxmlformats.org/officeDocument/2006/relationships/image" Target="../media/image42.png"/></Relationships>
</file>

<file path=ppt/slides/_rels/slide3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44.emf"/><Relationship Id="rId5" Type="http://schemas.openxmlformats.org/officeDocument/2006/relationships/image" Target="../media/image46.emf"/><Relationship Id="rId4" Type="http://schemas.openxmlformats.org/officeDocument/2006/relationships/image" Target="../media/image18.emf"/></Relationships>
</file>

<file path=ppt/slides/_rels/slide4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42.xml.rels><?xml version="1.0" encoding="UTF-8" standalone="yes"?>
<Relationships xmlns="http://schemas.openxmlformats.org/package/2006/relationships"><Relationship Id="rId3" Type="http://schemas.openxmlformats.org/officeDocument/2006/relationships/image" Target="../media/image57.emf"/><Relationship Id="rId7" Type="http://schemas.openxmlformats.org/officeDocument/2006/relationships/image" Target="../media/image60.gif"/><Relationship Id="rId2" Type="http://schemas.openxmlformats.org/officeDocument/2006/relationships/image" Target="../media/image56.emf"/><Relationship Id="rId1" Type="http://schemas.openxmlformats.org/officeDocument/2006/relationships/slideLayout" Target="../slideLayouts/slideLayout2.xml"/><Relationship Id="rId6" Type="http://schemas.openxmlformats.org/officeDocument/2006/relationships/image" Target="../media/image59.emf"/><Relationship Id="rId5" Type="http://schemas.openxmlformats.org/officeDocument/2006/relationships/image" Target="../media/image19.png"/><Relationship Id="rId4" Type="http://schemas.openxmlformats.org/officeDocument/2006/relationships/image" Target="../media/image58.emf"/></Relationships>
</file>

<file path=ppt/slides/_rels/slide43.xml.rels><?xml version="1.0" encoding="UTF-8" standalone="yes"?>
<Relationships xmlns="http://schemas.openxmlformats.org/package/2006/relationships"><Relationship Id="rId3" Type="http://schemas.openxmlformats.org/officeDocument/2006/relationships/image" Target="../media/image57.emf"/><Relationship Id="rId7" Type="http://schemas.openxmlformats.org/officeDocument/2006/relationships/image" Target="../media/image60.gif"/><Relationship Id="rId2" Type="http://schemas.openxmlformats.org/officeDocument/2006/relationships/image" Target="../media/image56.emf"/><Relationship Id="rId1" Type="http://schemas.openxmlformats.org/officeDocument/2006/relationships/slideLayout" Target="../slideLayouts/slideLayout2.xml"/><Relationship Id="rId6" Type="http://schemas.openxmlformats.org/officeDocument/2006/relationships/image" Target="../media/image59.emf"/><Relationship Id="rId5" Type="http://schemas.openxmlformats.org/officeDocument/2006/relationships/image" Target="../media/image19.png"/><Relationship Id="rId4" Type="http://schemas.openxmlformats.org/officeDocument/2006/relationships/image" Target="../media/image58.emf"/></Relationships>
</file>

<file path=ppt/slides/_rels/slide4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62.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3ACA725-5CBA-26C6-729B-6459CB739736}"/>
              </a:ext>
            </a:extLst>
          </p:cNvPr>
          <p:cNvSpPr txBox="1"/>
          <p:nvPr/>
        </p:nvSpPr>
        <p:spPr>
          <a:xfrm>
            <a:off x="2553956" y="1678075"/>
            <a:ext cx="7084088" cy="1200329"/>
          </a:xfrm>
          <a:prstGeom prst="rect">
            <a:avLst/>
          </a:prstGeom>
          <a:noFill/>
        </p:spPr>
        <p:txBody>
          <a:bodyPr wrap="square" rtlCol="0">
            <a:spAutoFit/>
          </a:bodyPr>
          <a:lstStyle/>
          <a:p>
            <a:pPr algn="ctr"/>
            <a:r>
              <a:rPr lang="en-ES" sz="3600">
                <a:latin typeface="Helvetica Neue Medium" panose="02000503000000020004" pitchFamily="2" charset="0"/>
                <a:ea typeface="Helvetica Neue Medium" panose="02000503000000020004" pitchFamily="2" charset="0"/>
                <a:cs typeface="Helvetica Neue Medium" panose="02000503000000020004" pitchFamily="2" charset="0"/>
              </a:rPr>
              <a:t>A very short introduction to Bayesian Model Building</a:t>
            </a:r>
          </a:p>
        </p:txBody>
      </p:sp>
      <p:sp>
        <p:nvSpPr>
          <p:cNvPr id="3" name="TextBox 2">
            <a:extLst>
              <a:ext uri="{FF2B5EF4-FFF2-40B4-BE49-F238E27FC236}">
                <a16:creationId xmlns:a16="http://schemas.microsoft.com/office/drawing/2014/main" id="{4EE79E99-EB11-92E1-E876-512ACA07F352}"/>
              </a:ext>
            </a:extLst>
          </p:cNvPr>
          <p:cNvSpPr txBox="1"/>
          <p:nvPr/>
        </p:nvSpPr>
        <p:spPr>
          <a:xfrm>
            <a:off x="2553956" y="3272747"/>
            <a:ext cx="7084088" cy="584775"/>
          </a:xfrm>
          <a:prstGeom prst="rect">
            <a:avLst/>
          </a:prstGeom>
          <a:noFill/>
        </p:spPr>
        <p:txBody>
          <a:bodyPr wrap="square" lIns="91440" tIns="45720" rIns="91440" bIns="45720" rtlCol="0" anchor="t">
            <a:spAutoFit/>
          </a:bodyPr>
          <a:lstStyle/>
          <a:p>
            <a:pPr algn="ctr"/>
            <a:r>
              <a:rPr lang="en-ES" sz="3200">
                <a:latin typeface="Helvetica Neue Thin"/>
                <a:ea typeface="Helvetica Neue Thin" panose="020B0403020202020204" pitchFamily="34" charset="0"/>
                <a:cs typeface="Helvetica Neue Medium" panose="02000503000000020004" pitchFamily="2" charset="0"/>
              </a:rPr>
              <a:t>Mafalda Dias &amp; Jonathan Frazer</a:t>
            </a:r>
            <a:endParaRPr lang="en-US" sz="3200">
              <a:latin typeface="Helvetica Neue Thin"/>
              <a:ea typeface="Helvetica Neue Thin" panose="020B0403020202020204" pitchFamily="34" charset="0"/>
              <a:cs typeface="Helvetica Neue Medium" panose="02000503000000020004" pitchFamily="2" charset="0"/>
            </a:endParaRPr>
          </a:p>
        </p:txBody>
      </p:sp>
    </p:spTree>
    <p:extLst>
      <p:ext uri="{BB962C8B-B14F-4D97-AF65-F5344CB8AC3E}">
        <p14:creationId xmlns:p14="http://schemas.microsoft.com/office/powerpoint/2010/main" val="25771886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5C9349-F004-2FA5-E323-136F0C5FEAAC}"/>
              </a:ext>
            </a:extLst>
          </p:cNvPr>
          <p:cNvSpPr txBox="1"/>
          <p:nvPr/>
        </p:nvSpPr>
        <p:spPr>
          <a:xfrm>
            <a:off x="4057780" y="709264"/>
            <a:ext cx="6102220"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Telling Generative Stories</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6" name="TextBox 5">
            <a:extLst>
              <a:ext uri="{FF2B5EF4-FFF2-40B4-BE49-F238E27FC236}">
                <a16:creationId xmlns:a16="http://schemas.microsoft.com/office/drawing/2014/main" id="{1C763798-A8C4-EDE6-2C4C-BBD9954712C9}"/>
              </a:ext>
            </a:extLst>
          </p:cNvPr>
          <p:cNvSpPr txBox="1"/>
          <p:nvPr/>
        </p:nvSpPr>
        <p:spPr>
          <a:xfrm>
            <a:off x="4057780" y="1588462"/>
            <a:ext cx="7257920" cy="4093428"/>
          </a:xfrm>
          <a:prstGeom prst="rect">
            <a:avLst/>
          </a:prstGeom>
          <a:noFill/>
        </p:spPr>
        <p:txBody>
          <a:bodyPr wrap="square" rtlCol="0">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In recent years </a:t>
            </a:r>
            <a:r>
              <a:rPr lang="en-US" sz="2000" dirty="0">
                <a:latin typeface="Helvetica Neue Light" panose="02000403000000020004" pitchFamily="2" charset="0"/>
                <a:ea typeface="Helvetica Neue Light" panose="02000403000000020004" pitchFamily="2" charset="0"/>
                <a:cs typeface="Calibri"/>
              </a:rPr>
              <a:t>there has been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a lot of hype </a:t>
            </a:r>
            <a:r>
              <a:rPr lang="en-US" sz="2000" dirty="0">
                <a:latin typeface="Helvetica Neue Light" panose="02000403000000020004" pitchFamily="2" charset="0"/>
                <a:ea typeface="Helvetica Neue Light" panose="02000403000000020004" pitchFamily="2" charset="0"/>
                <a:cs typeface="Calibri"/>
              </a:rPr>
              <a:t>around generative modelling in the machine learning sense of the term –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think text and image generation</a:t>
            </a:r>
            <a:r>
              <a:rPr lang="en-US" sz="2000" dirty="0">
                <a:latin typeface="Helvetica Neue Light" panose="02000403000000020004" pitchFamily="2" charset="0"/>
                <a:ea typeface="Helvetica Neue Light" panose="02000403000000020004" pitchFamily="2" charset="0"/>
                <a:cs typeface="Calibri"/>
              </a:rPr>
              <a:t>.</a:t>
            </a:r>
          </a:p>
          <a:p>
            <a:endParaRPr lang="en-US" sz="2000" dirty="0">
              <a:latin typeface="Helvetica Neue Light" panose="02000403000000020004" pitchFamily="2" charset="0"/>
              <a:ea typeface="Helvetica Neue Light" panose="02000403000000020004" pitchFamily="2" charset="0"/>
              <a:cs typeface="Calibri"/>
            </a:endParaRPr>
          </a:p>
          <a:p>
            <a:r>
              <a:rPr lang="en-US" sz="2000" dirty="0">
                <a:latin typeface="Helvetica Neue Light" panose="02000403000000020004" pitchFamily="2" charset="0"/>
                <a:ea typeface="Helvetica Neue Light" panose="02000403000000020004" pitchFamily="2" charset="0"/>
                <a:cs typeface="Calibri"/>
              </a:rPr>
              <a:t>In contemporary applied statistics the emphasis is a bit different. Here, generative modelling refers primarily to a means of interpreting data –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the model tells a story of how a given dataset was generated.</a:t>
            </a:r>
          </a:p>
          <a:p>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r>
              <a:rPr lang="en-GB" sz="2000" dirty="0">
                <a:latin typeface="Helvetica Neue Light" panose="02000403000000020004" pitchFamily="2" charset="0"/>
                <a:ea typeface="Helvetica Neue Light" panose="02000403000000020004" pitchFamily="2" charset="0"/>
              </a:rPr>
              <a:t>A nice way to visualise this is via a DAG.</a:t>
            </a:r>
          </a:p>
          <a:p>
            <a:endParaRPr lang="en-GB" sz="2000" dirty="0">
              <a:latin typeface="Helvetica Neue Light" panose="02000403000000020004" pitchFamily="2" charset="0"/>
              <a:ea typeface="Helvetica Neue Light" panose="02000403000000020004" pitchFamily="2" charset="0"/>
            </a:endParaRPr>
          </a:p>
          <a:p>
            <a:r>
              <a:rPr lang="en-GB" sz="2000" dirty="0">
                <a:latin typeface="Helvetica Neue Light" panose="02000403000000020004" pitchFamily="2" charset="0"/>
                <a:ea typeface="Helvetica Neue Light" panose="02000403000000020004" pitchFamily="2" charset="0"/>
              </a:rPr>
              <a:t>Example: </a:t>
            </a:r>
            <a:r>
              <a:rPr lang="en-US" sz="2000" dirty="0">
                <a:latin typeface="Helvetica Neue Light" panose="02000403000000020004" pitchFamily="2" charset="0"/>
                <a:ea typeface="Helvetica Neue Light" panose="02000403000000020004" pitchFamily="2" charset="0"/>
              </a:rPr>
              <a:t>model the likelihood of Alice carrying an umbrella based on weather forecast.</a:t>
            </a:r>
            <a:endParaRPr lang="en-E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p:txBody>
      </p:sp>
      <p:sp>
        <p:nvSpPr>
          <p:cNvPr id="8" name="TextBox 7">
            <a:extLst>
              <a:ext uri="{FF2B5EF4-FFF2-40B4-BE49-F238E27FC236}">
                <a16:creationId xmlns:a16="http://schemas.microsoft.com/office/drawing/2014/main" id="{E8C0690A-C9D0-2669-C34F-6E6453D37EC3}"/>
              </a:ext>
            </a:extLst>
          </p:cNvPr>
          <p:cNvSpPr txBox="1"/>
          <p:nvPr/>
        </p:nvSpPr>
        <p:spPr>
          <a:xfrm>
            <a:off x="247650" y="709264"/>
            <a:ext cx="3181480" cy="646331"/>
          </a:xfrm>
          <a:prstGeom prst="rect">
            <a:avLst/>
          </a:prstGeom>
          <a:noFill/>
        </p:spPr>
        <p:txBody>
          <a:bodyPr wrap="square" rtlCol="0">
            <a:spAutoFit/>
          </a:bodyPr>
          <a:lstStyle/>
          <a:p>
            <a:pPr algn="ctr"/>
            <a:r>
              <a:rPr lang="en-ES" dirty="0">
                <a:latin typeface="Helvetica Neue Medium" panose="02000503000000020004" pitchFamily="2" charset="0"/>
                <a:ea typeface="Helvetica Neue Medium" panose="02000503000000020004" pitchFamily="2" charset="0"/>
                <a:cs typeface="Helvetica Neue Medium" panose="02000503000000020004" pitchFamily="2" charset="0"/>
              </a:rPr>
              <a:t>DAG </a:t>
            </a:r>
          </a:p>
          <a:p>
            <a:pPr algn="ctr"/>
            <a:r>
              <a:rPr lang="en-ES" dirty="0">
                <a:latin typeface="Helvetica Neue Medium" panose="02000503000000020004" pitchFamily="2" charset="0"/>
                <a:ea typeface="Helvetica Neue Medium" panose="02000503000000020004" pitchFamily="2" charset="0"/>
                <a:cs typeface="Helvetica Neue Medium" panose="02000503000000020004" pitchFamily="2" charset="0"/>
              </a:rPr>
              <a:t>Directed Acyclical Graph</a:t>
            </a:r>
          </a:p>
        </p:txBody>
      </p:sp>
      <p:sp>
        <p:nvSpPr>
          <p:cNvPr id="3" name="Oval 2">
            <a:extLst>
              <a:ext uri="{FF2B5EF4-FFF2-40B4-BE49-F238E27FC236}">
                <a16:creationId xmlns:a16="http://schemas.microsoft.com/office/drawing/2014/main" id="{5B8B4313-A604-863D-2675-DB1C68922D26}"/>
              </a:ext>
            </a:extLst>
          </p:cNvPr>
          <p:cNvSpPr/>
          <p:nvPr/>
        </p:nvSpPr>
        <p:spPr>
          <a:xfrm rot="21277686">
            <a:off x="1110947" y="3811435"/>
            <a:ext cx="1147917" cy="497096"/>
          </a:xfrm>
          <a:prstGeom prst="ellipse">
            <a:avLst/>
          </a:prstGeom>
          <a:solidFill>
            <a:schemeClr val="bg1">
              <a:lumMod val="7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a:p>
        </p:txBody>
      </p:sp>
      <p:pic>
        <p:nvPicPr>
          <p:cNvPr id="7" name="Picture 6">
            <a:extLst>
              <a:ext uri="{FF2B5EF4-FFF2-40B4-BE49-F238E27FC236}">
                <a16:creationId xmlns:a16="http://schemas.microsoft.com/office/drawing/2014/main" id="{A7BB428D-1706-720F-62FD-8FFBAD69FAFB}"/>
              </a:ext>
            </a:extLst>
          </p:cNvPr>
          <p:cNvPicPr>
            <a:picLocks noChangeAspect="1"/>
          </p:cNvPicPr>
          <p:nvPr/>
        </p:nvPicPr>
        <p:blipFill>
          <a:blip r:embed="rId3"/>
          <a:stretch>
            <a:fillRect/>
          </a:stretch>
        </p:blipFill>
        <p:spPr>
          <a:xfrm>
            <a:off x="708787" y="1504950"/>
            <a:ext cx="1904603" cy="3077176"/>
          </a:xfrm>
          <a:prstGeom prst="rect">
            <a:avLst/>
          </a:prstGeom>
        </p:spPr>
      </p:pic>
      <p:pic>
        <p:nvPicPr>
          <p:cNvPr id="14" name="Picture 13">
            <a:extLst>
              <a:ext uri="{FF2B5EF4-FFF2-40B4-BE49-F238E27FC236}">
                <a16:creationId xmlns:a16="http://schemas.microsoft.com/office/drawing/2014/main" id="{63F5911C-CE3E-D8E4-D819-65B267062CCB}"/>
              </a:ext>
            </a:extLst>
          </p:cNvPr>
          <p:cNvPicPr>
            <a:picLocks noChangeAspect="1"/>
          </p:cNvPicPr>
          <p:nvPr/>
        </p:nvPicPr>
        <p:blipFill>
          <a:blip r:embed="rId4"/>
          <a:stretch>
            <a:fillRect/>
          </a:stretch>
        </p:blipFill>
        <p:spPr>
          <a:xfrm>
            <a:off x="876300" y="5067560"/>
            <a:ext cx="2247900" cy="1219200"/>
          </a:xfrm>
          <a:prstGeom prst="rect">
            <a:avLst/>
          </a:prstGeom>
        </p:spPr>
      </p:pic>
    </p:spTree>
    <p:extLst>
      <p:ext uri="{BB962C8B-B14F-4D97-AF65-F5344CB8AC3E}">
        <p14:creationId xmlns:p14="http://schemas.microsoft.com/office/powerpoint/2010/main" val="2551759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5C9349-F004-2FA5-E323-136F0C5FEAAC}"/>
              </a:ext>
            </a:extLst>
          </p:cNvPr>
          <p:cNvSpPr txBox="1"/>
          <p:nvPr/>
        </p:nvSpPr>
        <p:spPr>
          <a:xfrm>
            <a:off x="4057780" y="709264"/>
            <a:ext cx="6102220"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Telling Generative Stories</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6" name="TextBox 5">
            <a:extLst>
              <a:ext uri="{FF2B5EF4-FFF2-40B4-BE49-F238E27FC236}">
                <a16:creationId xmlns:a16="http://schemas.microsoft.com/office/drawing/2014/main" id="{1C763798-A8C4-EDE6-2C4C-BBD9954712C9}"/>
              </a:ext>
            </a:extLst>
          </p:cNvPr>
          <p:cNvSpPr txBox="1"/>
          <p:nvPr/>
        </p:nvSpPr>
        <p:spPr>
          <a:xfrm>
            <a:off x="4057780" y="1588462"/>
            <a:ext cx="7257920" cy="4093428"/>
          </a:xfrm>
          <a:prstGeom prst="rect">
            <a:avLst/>
          </a:prstGeom>
          <a:noFill/>
        </p:spPr>
        <p:txBody>
          <a:bodyPr wrap="square" rtlCol="0">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In recent years </a:t>
            </a:r>
            <a:r>
              <a:rPr lang="en-US" sz="2000" dirty="0">
                <a:latin typeface="Helvetica Neue Light" panose="02000403000000020004" pitchFamily="2" charset="0"/>
                <a:ea typeface="Helvetica Neue Light" panose="02000403000000020004" pitchFamily="2" charset="0"/>
                <a:cs typeface="Calibri"/>
              </a:rPr>
              <a:t>there has been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a lot of hype </a:t>
            </a:r>
            <a:r>
              <a:rPr lang="en-US" sz="2000" dirty="0">
                <a:latin typeface="Helvetica Neue Light" panose="02000403000000020004" pitchFamily="2" charset="0"/>
                <a:ea typeface="Helvetica Neue Light" panose="02000403000000020004" pitchFamily="2" charset="0"/>
                <a:cs typeface="Calibri"/>
              </a:rPr>
              <a:t>around generative modelling in the machine learning sense of the term –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think text and image generation</a:t>
            </a:r>
            <a:r>
              <a:rPr lang="en-US" sz="2000" dirty="0">
                <a:latin typeface="Helvetica Neue Light" panose="02000403000000020004" pitchFamily="2" charset="0"/>
                <a:ea typeface="Helvetica Neue Light" panose="02000403000000020004" pitchFamily="2" charset="0"/>
                <a:cs typeface="Calibri"/>
              </a:rPr>
              <a:t>.</a:t>
            </a:r>
          </a:p>
          <a:p>
            <a:endParaRPr lang="en-US" sz="2000" dirty="0">
              <a:latin typeface="Helvetica Neue Light" panose="02000403000000020004" pitchFamily="2" charset="0"/>
              <a:ea typeface="Helvetica Neue Light" panose="02000403000000020004" pitchFamily="2" charset="0"/>
              <a:cs typeface="Calibri"/>
            </a:endParaRPr>
          </a:p>
          <a:p>
            <a:r>
              <a:rPr lang="en-US" sz="2000" dirty="0">
                <a:latin typeface="Helvetica Neue Light" panose="02000403000000020004" pitchFamily="2" charset="0"/>
                <a:ea typeface="Helvetica Neue Light" panose="02000403000000020004" pitchFamily="2" charset="0"/>
                <a:cs typeface="Calibri"/>
              </a:rPr>
              <a:t>In contemporary applied statistics the emphasis is a bit different. Here, generative modelling refers primarily to a means of interpreting data –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the model tells a story of how a given dataset was generated.</a:t>
            </a:r>
          </a:p>
          <a:p>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r>
              <a:rPr lang="en-GB" sz="2000" dirty="0">
                <a:latin typeface="Helvetica Neue Light" panose="02000403000000020004" pitchFamily="2" charset="0"/>
                <a:ea typeface="Helvetica Neue Light" panose="02000403000000020004" pitchFamily="2" charset="0"/>
              </a:rPr>
              <a:t>A nice way to visualise this is via a DAG.</a:t>
            </a:r>
          </a:p>
          <a:p>
            <a:endParaRPr lang="en-GB" sz="2000" dirty="0">
              <a:latin typeface="Helvetica Neue Light" panose="02000403000000020004" pitchFamily="2" charset="0"/>
              <a:ea typeface="Helvetica Neue Light" panose="02000403000000020004" pitchFamily="2" charset="0"/>
            </a:endParaRPr>
          </a:p>
          <a:p>
            <a:r>
              <a:rPr lang="en-GB" sz="2000" dirty="0">
                <a:latin typeface="Helvetica Neue Light" panose="02000403000000020004" pitchFamily="2" charset="0"/>
                <a:ea typeface="Helvetica Neue Light" panose="02000403000000020004" pitchFamily="2" charset="0"/>
              </a:rPr>
              <a:t>Example: </a:t>
            </a:r>
            <a:r>
              <a:rPr lang="en-US" sz="2000" dirty="0">
                <a:latin typeface="Helvetica Neue Light" panose="02000403000000020004" pitchFamily="2" charset="0"/>
                <a:ea typeface="Helvetica Neue Light" panose="02000403000000020004" pitchFamily="2" charset="0"/>
              </a:rPr>
              <a:t>model the likelihood of Alice carrying an umbrella based on weather forecast.</a:t>
            </a:r>
            <a:endParaRPr lang="en-E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p:txBody>
      </p:sp>
      <p:sp>
        <p:nvSpPr>
          <p:cNvPr id="8" name="TextBox 7">
            <a:extLst>
              <a:ext uri="{FF2B5EF4-FFF2-40B4-BE49-F238E27FC236}">
                <a16:creationId xmlns:a16="http://schemas.microsoft.com/office/drawing/2014/main" id="{E8C0690A-C9D0-2669-C34F-6E6453D37EC3}"/>
              </a:ext>
            </a:extLst>
          </p:cNvPr>
          <p:cNvSpPr txBox="1"/>
          <p:nvPr/>
        </p:nvSpPr>
        <p:spPr>
          <a:xfrm>
            <a:off x="247650" y="709264"/>
            <a:ext cx="3181480" cy="646331"/>
          </a:xfrm>
          <a:prstGeom prst="rect">
            <a:avLst/>
          </a:prstGeom>
          <a:noFill/>
        </p:spPr>
        <p:txBody>
          <a:bodyPr wrap="square" rtlCol="0">
            <a:spAutoFit/>
          </a:bodyPr>
          <a:lstStyle/>
          <a:p>
            <a:pPr algn="ctr"/>
            <a:r>
              <a:rPr lang="en-ES" dirty="0">
                <a:latin typeface="Helvetica Neue Medium" panose="02000503000000020004" pitchFamily="2" charset="0"/>
                <a:ea typeface="Helvetica Neue Medium" panose="02000503000000020004" pitchFamily="2" charset="0"/>
                <a:cs typeface="Helvetica Neue Medium" panose="02000503000000020004" pitchFamily="2" charset="0"/>
              </a:rPr>
              <a:t>DAG </a:t>
            </a:r>
          </a:p>
          <a:p>
            <a:pPr algn="ctr"/>
            <a:r>
              <a:rPr lang="en-ES" dirty="0">
                <a:latin typeface="Helvetica Neue Medium" panose="02000503000000020004" pitchFamily="2" charset="0"/>
                <a:ea typeface="Helvetica Neue Medium" panose="02000503000000020004" pitchFamily="2" charset="0"/>
                <a:cs typeface="Helvetica Neue Medium" panose="02000503000000020004" pitchFamily="2" charset="0"/>
              </a:rPr>
              <a:t>Directed Acyclical Graph</a:t>
            </a:r>
          </a:p>
        </p:txBody>
      </p:sp>
      <p:sp>
        <p:nvSpPr>
          <p:cNvPr id="3" name="Oval 2">
            <a:extLst>
              <a:ext uri="{FF2B5EF4-FFF2-40B4-BE49-F238E27FC236}">
                <a16:creationId xmlns:a16="http://schemas.microsoft.com/office/drawing/2014/main" id="{5B8B4313-A604-863D-2675-DB1C68922D26}"/>
              </a:ext>
            </a:extLst>
          </p:cNvPr>
          <p:cNvSpPr/>
          <p:nvPr/>
        </p:nvSpPr>
        <p:spPr>
          <a:xfrm rot="21277686">
            <a:off x="1110947" y="3811435"/>
            <a:ext cx="1147917" cy="497096"/>
          </a:xfrm>
          <a:prstGeom prst="ellipse">
            <a:avLst/>
          </a:prstGeom>
          <a:solidFill>
            <a:schemeClr val="bg1">
              <a:lumMod val="7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a:p>
        </p:txBody>
      </p:sp>
      <p:pic>
        <p:nvPicPr>
          <p:cNvPr id="2" name="Picture 1">
            <a:extLst>
              <a:ext uri="{FF2B5EF4-FFF2-40B4-BE49-F238E27FC236}">
                <a16:creationId xmlns:a16="http://schemas.microsoft.com/office/drawing/2014/main" id="{23717D2E-C0EC-58AC-714A-4BA316D582FC}"/>
              </a:ext>
            </a:extLst>
          </p:cNvPr>
          <p:cNvPicPr>
            <a:picLocks noChangeAspect="1"/>
          </p:cNvPicPr>
          <p:nvPr/>
        </p:nvPicPr>
        <p:blipFill>
          <a:blip r:embed="rId3"/>
          <a:stretch>
            <a:fillRect/>
          </a:stretch>
        </p:blipFill>
        <p:spPr>
          <a:xfrm>
            <a:off x="230892" y="1032429"/>
            <a:ext cx="2583868" cy="3629325"/>
          </a:xfrm>
          <a:prstGeom prst="rect">
            <a:avLst/>
          </a:prstGeom>
        </p:spPr>
      </p:pic>
      <p:pic>
        <p:nvPicPr>
          <p:cNvPr id="10" name="Picture 9">
            <a:extLst>
              <a:ext uri="{FF2B5EF4-FFF2-40B4-BE49-F238E27FC236}">
                <a16:creationId xmlns:a16="http://schemas.microsoft.com/office/drawing/2014/main" id="{AC48D013-6D07-F775-BF99-2B31EB8DB0FF}"/>
              </a:ext>
            </a:extLst>
          </p:cNvPr>
          <p:cNvPicPr>
            <a:picLocks noChangeAspect="1"/>
          </p:cNvPicPr>
          <p:nvPr/>
        </p:nvPicPr>
        <p:blipFill>
          <a:blip r:embed="rId4"/>
          <a:stretch>
            <a:fillRect/>
          </a:stretch>
        </p:blipFill>
        <p:spPr>
          <a:xfrm>
            <a:off x="876300" y="5072290"/>
            <a:ext cx="2705100" cy="1219200"/>
          </a:xfrm>
          <a:prstGeom prst="rect">
            <a:avLst/>
          </a:prstGeom>
        </p:spPr>
      </p:pic>
    </p:spTree>
    <p:extLst>
      <p:ext uri="{BB962C8B-B14F-4D97-AF65-F5344CB8AC3E}">
        <p14:creationId xmlns:p14="http://schemas.microsoft.com/office/powerpoint/2010/main" val="27582231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5C9349-F004-2FA5-E323-136F0C5FEAAC}"/>
              </a:ext>
            </a:extLst>
          </p:cNvPr>
          <p:cNvSpPr txBox="1"/>
          <p:nvPr/>
        </p:nvSpPr>
        <p:spPr>
          <a:xfrm>
            <a:off x="4057780" y="709264"/>
            <a:ext cx="6102220"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Telling Generative Stories</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6" name="TextBox 5">
            <a:extLst>
              <a:ext uri="{FF2B5EF4-FFF2-40B4-BE49-F238E27FC236}">
                <a16:creationId xmlns:a16="http://schemas.microsoft.com/office/drawing/2014/main" id="{1C763798-A8C4-EDE6-2C4C-BBD9954712C9}"/>
              </a:ext>
            </a:extLst>
          </p:cNvPr>
          <p:cNvSpPr txBox="1"/>
          <p:nvPr/>
        </p:nvSpPr>
        <p:spPr>
          <a:xfrm>
            <a:off x="4057780" y="1588462"/>
            <a:ext cx="7257920" cy="3477875"/>
          </a:xfrm>
          <a:prstGeom prst="rect">
            <a:avLst/>
          </a:prstGeom>
          <a:noFill/>
        </p:spPr>
        <p:txBody>
          <a:bodyPr wrap="square" rtlCol="0">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In recent years </a:t>
            </a:r>
            <a:r>
              <a:rPr lang="en-US" sz="2000" dirty="0">
                <a:latin typeface="Helvetica Neue Light" panose="02000403000000020004" pitchFamily="2" charset="0"/>
                <a:ea typeface="Helvetica Neue Light" panose="02000403000000020004" pitchFamily="2" charset="0"/>
                <a:cs typeface="Calibri"/>
              </a:rPr>
              <a:t>there has been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a lot of hype </a:t>
            </a:r>
            <a:r>
              <a:rPr lang="en-US" sz="2000" dirty="0">
                <a:latin typeface="Helvetica Neue Light" panose="02000403000000020004" pitchFamily="2" charset="0"/>
                <a:ea typeface="Helvetica Neue Light" panose="02000403000000020004" pitchFamily="2" charset="0"/>
                <a:cs typeface="Calibri"/>
              </a:rPr>
              <a:t>around generative modelling in the machine learning sense of the term –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think text and image generation</a:t>
            </a:r>
            <a:r>
              <a:rPr lang="en-US" sz="2000" dirty="0">
                <a:latin typeface="Helvetica Neue Light" panose="02000403000000020004" pitchFamily="2" charset="0"/>
                <a:ea typeface="Helvetica Neue Light" panose="02000403000000020004" pitchFamily="2" charset="0"/>
                <a:cs typeface="Calibri"/>
              </a:rPr>
              <a:t>.</a:t>
            </a:r>
          </a:p>
          <a:p>
            <a:endParaRPr lang="en-US" sz="2000" dirty="0">
              <a:latin typeface="Helvetica Neue Light" panose="02000403000000020004" pitchFamily="2" charset="0"/>
              <a:ea typeface="Helvetica Neue Light" panose="02000403000000020004" pitchFamily="2" charset="0"/>
              <a:cs typeface="Calibri"/>
            </a:endParaRPr>
          </a:p>
          <a:p>
            <a:r>
              <a:rPr lang="en-US" sz="2000" dirty="0">
                <a:latin typeface="Helvetica Neue Light" panose="02000403000000020004" pitchFamily="2" charset="0"/>
                <a:ea typeface="Helvetica Neue Light" panose="02000403000000020004" pitchFamily="2" charset="0"/>
                <a:cs typeface="Calibri"/>
              </a:rPr>
              <a:t>In contemporary applied statistics the emphasis is a bit different. Here, generative modelling refers primarily to a means of interpreting data –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the model tells a story of how a given dataset was generated.</a:t>
            </a:r>
          </a:p>
          <a:p>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r>
              <a:rPr lang="en-GB" sz="2000" dirty="0">
                <a:latin typeface="Helvetica Neue Light" panose="02000403000000020004" pitchFamily="2" charset="0"/>
                <a:ea typeface="Helvetica Neue Light" panose="02000403000000020004" pitchFamily="2" charset="0"/>
              </a:rPr>
              <a:t>A nice way to visualise this is via a DAG.</a:t>
            </a:r>
          </a:p>
          <a:p>
            <a:endParaRPr lang="en-GB" sz="2000" dirty="0">
              <a:latin typeface="Helvetica Neue Light" panose="02000403000000020004" pitchFamily="2" charset="0"/>
              <a:ea typeface="Helvetica Neue Light" panose="02000403000000020004" pitchFamily="2" charset="0"/>
            </a:endParaRPr>
          </a:p>
        </p:txBody>
      </p:sp>
      <p:sp>
        <p:nvSpPr>
          <p:cNvPr id="8" name="TextBox 7">
            <a:extLst>
              <a:ext uri="{FF2B5EF4-FFF2-40B4-BE49-F238E27FC236}">
                <a16:creationId xmlns:a16="http://schemas.microsoft.com/office/drawing/2014/main" id="{E8C0690A-C9D0-2669-C34F-6E6453D37EC3}"/>
              </a:ext>
            </a:extLst>
          </p:cNvPr>
          <p:cNvSpPr txBox="1"/>
          <p:nvPr/>
        </p:nvSpPr>
        <p:spPr>
          <a:xfrm>
            <a:off x="247650" y="709264"/>
            <a:ext cx="3181480" cy="646331"/>
          </a:xfrm>
          <a:prstGeom prst="rect">
            <a:avLst/>
          </a:prstGeom>
          <a:noFill/>
        </p:spPr>
        <p:txBody>
          <a:bodyPr wrap="square" rtlCol="0">
            <a:spAutoFit/>
          </a:bodyPr>
          <a:lstStyle/>
          <a:p>
            <a:pPr algn="ctr"/>
            <a:r>
              <a:rPr lang="en-ES" dirty="0">
                <a:latin typeface="Helvetica Neue Medium" panose="02000503000000020004" pitchFamily="2" charset="0"/>
                <a:ea typeface="Helvetica Neue Medium" panose="02000503000000020004" pitchFamily="2" charset="0"/>
                <a:cs typeface="Helvetica Neue Medium" panose="02000503000000020004" pitchFamily="2" charset="0"/>
              </a:rPr>
              <a:t>DAG </a:t>
            </a:r>
          </a:p>
          <a:p>
            <a:pPr algn="ctr"/>
            <a:r>
              <a:rPr lang="en-ES" dirty="0">
                <a:latin typeface="Helvetica Neue Medium" panose="02000503000000020004" pitchFamily="2" charset="0"/>
                <a:ea typeface="Helvetica Neue Medium" panose="02000503000000020004" pitchFamily="2" charset="0"/>
                <a:cs typeface="Helvetica Neue Medium" panose="02000503000000020004" pitchFamily="2" charset="0"/>
              </a:rPr>
              <a:t>Directed Acyclical Graph</a:t>
            </a:r>
          </a:p>
        </p:txBody>
      </p:sp>
      <p:sp>
        <p:nvSpPr>
          <p:cNvPr id="3" name="Oval 2">
            <a:extLst>
              <a:ext uri="{FF2B5EF4-FFF2-40B4-BE49-F238E27FC236}">
                <a16:creationId xmlns:a16="http://schemas.microsoft.com/office/drawing/2014/main" id="{5B8B4313-A604-863D-2675-DB1C68922D26}"/>
              </a:ext>
            </a:extLst>
          </p:cNvPr>
          <p:cNvSpPr/>
          <p:nvPr/>
        </p:nvSpPr>
        <p:spPr>
          <a:xfrm rot="21277686">
            <a:off x="1118898" y="4875560"/>
            <a:ext cx="1147917" cy="497096"/>
          </a:xfrm>
          <a:prstGeom prst="ellipse">
            <a:avLst/>
          </a:prstGeom>
          <a:solidFill>
            <a:schemeClr val="bg1">
              <a:lumMod val="7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a:p>
        </p:txBody>
      </p:sp>
      <p:pic>
        <p:nvPicPr>
          <p:cNvPr id="7" name="Picture 6">
            <a:extLst>
              <a:ext uri="{FF2B5EF4-FFF2-40B4-BE49-F238E27FC236}">
                <a16:creationId xmlns:a16="http://schemas.microsoft.com/office/drawing/2014/main" id="{9AF039BA-35F1-F142-301E-0E72247DF3F2}"/>
              </a:ext>
            </a:extLst>
          </p:cNvPr>
          <p:cNvPicPr>
            <a:picLocks noChangeAspect="1"/>
          </p:cNvPicPr>
          <p:nvPr/>
        </p:nvPicPr>
        <p:blipFill>
          <a:blip r:embed="rId3"/>
          <a:stretch>
            <a:fillRect/>
          </a:stretch>
        </p:blipFill>
        <p:spPr>
          <a:xfrm>
            <a:off x="454685" y="1605715"/>
            <a:ext cx="2329686" cy="3921253"/>
          </a:xfrm>
          <a:prstGeom prst="rect">
            <a:avLst/>
          </a:prstGeom>
        </p:spPr>
      </p:pic>
      <p:pic>
        <p:nvPicPr>
          <p:cNvPr id="11" name="Picture 10">
            <a:extLst>
              <a:ext uri="{FF2B5EF4-FFF2-40B4-BE49-F238E27FC236}">
                <a16:creationId xmlns:a16="http://schemas.microsoft.com/office/drawing/2014/main" id="{4C648286-8474-6482-0CDE-480C2DBD1EB5}"/>
              </a:ext>
            </a:extLst>
          </p:cNvPr>
          <p:cNvPicPr>
            <a:picLocks noChangeAspect="1"/>
          </p:cNvPicPr>
          <p:nvPr/>
        </p:nvPicPr>
        <p:blipFill>
          <a:blip r:embed="rId4"/>
          <a:stretch>
            <a:fillRect/>
          </a:stretch>
        </p:blipFill>
        <p:spPr>
          <a:xfrm>
            <a:off x="4092640" y="4926153"/>
            <a:ext cx="3594100" cy="1676400"/>
          </a:xfrm>
          <a:prstGeom prst="rect">
            <a:avLst/>
          </a:prstGeom>
        </p:spPr>
      </p:pic>
    </p:spTree>
    <p:extLst>
      <p:ext uri="{BB962C8B-B14F-4D97-AF65-F5344CB8AC3E}">
        <p14:creationId xmlns:p14="http://schemas.microsoft.com/office/powerpoint/2010/main" val="20835881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BF8697-BB23-517F-8DDC-186DDC15CCA1}"/>
              </a:ext>
            </a:extLst>
          </p:cNvPr>
          <p:cNvSpPr txBox="1"/>
          <p:nvPr/>
        </p:nvSpPr>
        <p:spPr>
          <a:xfrm>
            <a:off x="4902722" y="745138"/>
            <a:ext cx="6096000"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All models are wrong but some are useful</a:t>
            </a:r>
            <a:endParaRPr lang="en-ES" sz="2400" dirty="0"/>
          </a:p>
        </p:txBody>
      </p:sp>
      <p:sp>
        <p:nvSpPr>
          <p:cNvPr id="9" name="TextBox 8">
            <a:extLst>
              <a:ext uri="{FF2B5EF4-FFF2-40B4-BE49-F238E27FC236}">
                <a16:creationId xmlns:a16="http://schemas.microsoft.com/office/drawing/2014/main" id="{86526221-093A-050A-C547-811313670D53}"/>
              </a:ext>
            </a:extLst>
          </p:cNvPr>
          <p:cNvSpPr txBox="1"/>
          <p:nvPr/>
        </p:nvSpPr>
        <p:spPr>
          <a:xfrm>
            <a:off x="4902722" y="1529923"/>
            <a:ext cx="7147895" cy="2246769"/>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cs typeface="Calibri" panose="020F0502020204030204"/>
              </a:rPr>
              <a:t>In practice model building is part art-form and part science. </a:t>
            </a:r>
          </a:p>
          <a:p>
            <a:endParaRPr lang="en-US" sz="2000" dirty="0">
              <a:latin typeface="Helvetica Neue Light" panose="02000403000000020004" pitchFamily="2" charset="0"/>
              <a:ea typeface="Helvetica Neue Light" panose="02000403000000020004" pitchFamily="2" charset="0"/>
              <a:cs typeface="Calibri" panose="020F0502020204030204"/>
            </a:endParaRPr>
          </a:p>
          <a:p>
            <a:r>
              <a:rPr lang="en-US" sz="2000" dirty="0">
                <a:latin typeface="Helvetica Neue Light" panose="02000403000000020004" pitchFamily="2" charset="0"/>
                <a:ea typeface="Helvetica Neue Light" panose="02000403000000020004" pitchFamily="2" charset="0"/>
                <a:cs typeface="Calibri" panose="020F0502020204030204"/>
              </a:rPr>
              <a:t>To make a model you have to make simplifying assumptions. The art is in making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simplifying assumptions that preserve key features of reality</a:t>
            </a:r>
            <a:r>
              <a:rPr lang="en-US" sz="2000" dirty="0">
                <a:latin typeface="Helvetica Neue Light" panose="02000403000000020004" pitchFamily="2" charset="0"/>
                <a:ea typeface="Helvetica Neue Light" panose="02000403000000020004" pitchFamily="2" charset="0"/>
                <a:cs typeface="Calibri" panose="020F0502020204030204"/>
              </a:rPr>
              <a:t>, thus enabling us to learn something from the model and/or use it for something.</a:t>
            </a:r>
            <a:endParaRPr lang="en-US" sz="2000" dirty="0">
              <a:latin typeface="Helvetica Neue Light" panose="02000403000000020004" pitchFamily="2" charset="0"/>
              <a:ea typeface="Helvetica Neue Light" panose="020004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Calibri" panose="020F0502020204030204"/>
            </a:endParaRPr>
          </a:p>
        </p:txBody>
      </p:sp>
    </p:spTree>
    <p:extLst>
      <p:ext uri="{BB962C8B-B14F-4D97-AF65-F5344CB8AC3E}">
        <p14:creationId xmlns:p14="http://schemas.microsoft.com/office/powerpoint/2010/main" val="74379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BF8697-BB23-517F-8DDC-186DDC15CCA1}"/>
              </a:ext>
            </a:extLst>
          </p:cNvPr>
          <p:cNvSpPr txBox="1"/>
          <p:nvPr/>
        </p:nvSpPr>
        <p:spPr>
          <a:xfrm>
            <a:off x="4902722" y="745138"/>
            <a:ext cx="6096000"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All models are wrong but some are useful</a:t>
            </a:r>
            <a:endParaRPr lang="en-ES" sz="2400" dirty="0"/>
          </a:p>
        </p:txBody>
      </p:sp>
      <p:sp>
        <p:nvSpPr>
          <p:cNvPr id="9" name="TextBox 8">
            <a:extLst>
              <a:ext uri="{FF2B5EF4-FFF2-40B4-BE49-F238E27FC236}">
                <a16:creationId xmlns:a16="http://schemas.microsoft.com/office/drawing/2014/main" id="{86526221-093A-050A-C547-811313670D53}"/>
              </a:ext>
            </a:extLst>
          </p:cNvPr>
          <p:cNvSpPr txBox="1"/>
          <p:nvPr/>
        </p:nvSpPr>
        <p:spPr>
          <a:xfrm>
            <a:off x="4902722" y="1529923"/>
            <a:ext cx="7147895" cy="2246769"/>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cs typeface="Calibri" panose="020F0502020204030204"/>
              </a:rPr>
              <a:t>In practice model building is part art-form and part science. </a:t>
            </a:r>
          </a:p>
          <a:p>
            <a:endParaRPr lang="en-US" sz="2000" dirty="0">
              <a:latin typeface="Helvetica Neue Light" panose="02000403000000020004" pitchFamily="2" charset="0"/>
              <a:ea typeface="Helvetica Neue Light" panose="02000403000000020004" pitchFamily="2" charset="0"/>
              <a:cs typeface="Calibri" panose="020F0502020204030204"/>
            </a:endParaRPr>
          </a:p>
          <a:p>
            <a:r>
              <a:rPr lang="en-US" sz="2000" dirty="0">
                <a:latin typeface="Helvetica Neue Light" panose="02000403000000020004" pitchFamily="2" charset="0"/>
                <a:ea typeface="Helvetica Neue Light" panose="02000403000000020004" pitchFamily="2" charset="0"/>
                <a:cs typeface="Calibri" panose="020F0502020204030204"/>
              </a:rPr>
              <a:t>To make a model you have to make simplifying assumptions. The art is in making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simplifying assumptions that preserve key features of reality</a:t>
            </a:r>
            <a:r>
              <a:rPr lang="en-US" sz="2000" dirty="0">
                <a:latin typeface="Helvetica Neue Light" panose="02000403000000020004" pitchFamily="2" charset="0"/>
                <a:ea typeface="Helvetica Neue Light" panose="02000403000000020004" pitchFamily="2" charset="0"/>
                <a:cs typeface="Calibri" panose="020F0502020204030204"/>
              </a:rPr>
              <a:t>, thus enabling us to learn something from the model and/or use it for something.</a:t>
            </a:r>
            <a:endParaRPr lang="en-US" sz="2000" dirty="0">
              <a:latin typeface="Helvetica Neue Light" panose="02000403000000020004" pitchFamily="2" charset="0"/>
              <a:ea typeface="Helvetica Neue Light" panose="020004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Calibri" panose="020F0502020204030204"/>
            </a:endParaRPr>
          </a:p>
        </p:txBody>
      </p:sp>
      <p:pic>
        <p:nvPicPr>
          <p:cNvPr id="12" name="Picture 11">
            <a:extLst>
              <a:ext uri="{FF2B5EF4-FFF2-40B4-BE49-F238E27FC236}">
                <a16:creationId xmlns:a16="http://schemas.microsoft.com/office/drawing/2014/main" id="{7BCB9C8D-DE8C-028A-0DEF-B7CC43A82A5A}"/>
              </a:ext>
            </a:extLst>
          </p:cNvPr>
          <p:cNvPicPr>
            <a:picLocks noChangeAspect="1"/>
          </p:cNvPicPr>
          <p:nvPr/>
        </p:nvPicPr>
        <p:blipFill rotWithShape="1">
          <a:blip r:embed="rId3"/>
          <a:srcRect t="11789" b="13599"/>
          <a:stretch/>
        </p:blipFill>
        <p:spPr>
          <a:xfrm rot="5400000">
            <a:off x="235146" y="3406895"/>
            <a:ext cx="3357342" cy="3544868"/>
          </a:xfrm>
          <a:prstGeom prst="rect">
            <a:avLst/>
          </a:prstGeom>
        </p:spPr>
      </p:pic>
      <p:pic>
        <p:nvPicPr>
          <p:cNvPr id="13" name="Picture 12">
            <a:extLst>
              <a:ext uri="{FF2B5EF4-FFF2-40B4-BE49-F238E27FC236}">
                <a16:creationId xmlns:a16="http://schemas.microsoft.com/office/drawing/2014/main" id="{ED62BB67-AAF1-017F-F51C-ED0F3111FC56}"/>
              </a:ext>
            </a:extLst>
          </p:cNvPr>
          <p:cNvPicPr>
            <a:picLocks noChangeAspect="1"/>
          </p:cNvPicPr>
          <p:nvPr/>
        </p:nvPicPr>
        <p:blipFill>
          <a:blip r:embed="rId4"/>
          <a:stretch>
            <a:fillRect/>
          </a:stretch>
        </p:blipFill>
        <p:spPr>
          <a:xfrm>
            <a:off x="0" y="0"/>
            <a:ext cx="4534422" cy="3694846"/>
          </a:xfrm>
          <a:prstGeom prst="rect">
            <a:avLst/>
          </a:prstGeom>
        </p:spPr>
      </p:pic>
      <p:sp>
        <p:nvSpPr>
          <p:cNvPr id="3" name="TextBox 2">
            <a:extLst>
              <a:ext uri="{FF2B5EF4-FFF2-40B4-BE49-F238E27FC236}">
                <a16:creationId xmlns:a16="http://schemas.microsoft.com/office/drawing/2014/main" id="{826342E9-9D10-5E39-0B1F-8FA1D137D96F}"/>
              </a:ext>
            </a:extLst>
          </p:cNvPr>
          <p:cNvSpPr txBox="1"/>
          <p:nvPr/>
        </p:nvSpPr>
        <p:spPr>
          <a:xfrm>
            <a:off x="4902722" y="4099812"/>
            <a:ext cx="6096000" cy="1323439"/>
          </a:xfrm>
          <a:prstGeom prst="rect">
            <a:avLst/>
          </a:prstGeom>
          <a:noFill/>
        </p:spPr>
        <p:txBody>
          <a:bodyPr wrap="square">
            <a:spAutoFit/>
          </a:bodyPr>
          <a:lstStyle/>
          <a:p>
            <a:r>
              <a:rPr lang="en-GB" sz="2000" dirty="0">
                <a:effectLst/>
                <a:latin typeface="Helvetica Neue Medium" panose="02000503000000020004" pitchFamily="2" charset="0"/>
                <a:ea typeface="Helvetica Neue Medium" panose="02000503000000020004" pitchFamily="2" charset="0"/>
                <a:cs typeface="Helvetica Neue Medium" panose="02000503000000020004" pitchFamily="2" charset="0"/>
              </a:rPr>
              <a:t>Pretty much whenever we design an experiment, or analyse data, and certainly if we make any kind of hypothesis, then implicitly or otherwise, we are building a model. </a:t>
            </a:r>
            <a:endParaRPr lang="en-E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Tree>
    <p:extLst>
      <p:ext uri="{BB962C8B-B14F-4D97-AF65-F5344CB8AC3E}">
        <p14:creationId xmlns:p14="http://schemas.microsoft.com/office/powerpoint/2010/main" val="427964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BF8697-BB23-517F-8DDC-186DDC15CCA1}"/>
              </a:ext>
            </a:extLst>
          </p:cNvPr>
          <p:cNvSpPr txBox="1"/>
          <p:nvPr/>
        </p:nvSpPr>
        <p:spPr>
          <a:xfrm>
            <a:off x="4902722" y="745138"/>
            <a:ext cx="6096000"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All models are wrong but some are useful</a:t>
            </a:r>
            <a:endParaRPr lang="en-ES" sz="2400" dirty="0"/>
          </a:p>
        </p:txBody>
      </p:sp>
      <p:sp>
        <p:nvSpPr>
          <p:cNvPr id="9" name="TextBox 8">
            <a:extLst>
              <a:ext uri="{FF2B5EF4-FFF2-40B4-BE49-F238E27FC236}">
                <a16:creationId xmlns:a16="http://schemas.microsoft.com/office/drawing/2014/main" id="{86526221-093A-050A-C547-811313670D53}"/>
              </a:ext>
            </a:extLst>
          </p:cNvPr>
          <p:cNvSpPr txBox="1"/>
          <p:nvPr/>
        </p:nvSpPr>
        <p:spPr>
          <a:xfrm>
            <a:off x="4902722" y="1529923"/>
            <a:ext cx="7147895" cy="2246769"/>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cs typeface="Calibri" panose="020F0502020204030204"/>
              </a:rPr>
              <a:t>In practice model building is part art-form and part science. </a:t>
            </a:r>
          </a:p>
          <a:p>
            <a:endParaRPr lang="en-US" sz="2000" dirty="0">
              <a:latin typeface="Helvetica Neue Light" panose="02000403000000020004" pitchFamily="2" charset="0"/>
              <a:ea typeface="Helvetica Neue Light" panose="02000403000000020004" pitchFamily="2" charset="0"/>
              <a:cs typeface="Calibri" panose="020F0502020204030204"/>
            </a:endParaRPr>
          </a:p>
          <a:p>
            <a:r>
              <a:rPr lang="en-US" sz="2000" dirty="0">
                <a:latin typeface="Helvetica Neue Light" panose="02000403000000020004" pitchFamily="2" charset="0"/>
                <a:ea typeface="Helvetica Neue Light" panose="02000403000000020004" pitchFamily="2" charset="0"/>
                <a:cs typeface="Calibri" panose="020F0502020204030204"/>
              </a:rPr>
              <a:t>To make a model you have to make simplifying assumptions. The art is in making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simplifying assumptions that preserve key features of reality</a:t>
            </a:r>
            <a:r>
              <a:rPr lang="en-US" sz="2000" dirty="0">
                <a:latin typeface="Helvetica Neue Light" panose="02000403000000020004" pitchFamily="2" charset="0"/>
                <a:ea typeface="Helvetica Neue Light" panose="02000403000000020004" pitchFamily="2" charset="0"/>
                <a:cs typeface="Calibri" panose="020F0502020204030204"/>
              </a:rPr>
              <a:t>, thus enabling us to learn something from the model and/or use it for something.</a:t>
            </a:r>
            <a:endParaRPr lang="en-US" sz="2000" dirty="0">
              <a:latin typeface="Helvetica Neue Light" panose="02000403000000020004" pitchFamily="2" charset="0"/>
              <a:ea typeface="Helvetica Neue Light" panose="020004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Calibri" panose="020F0502020204030204"/>
            </a:endParaRPr>
          </a:p>
        </p:txBody>
      </p:sp>
      <p:sp>
        <p:nvSpPr>
          <p:cNvPr id="2" name="TextBox 1">
            <a:extLst>
              <a:ext uri="{FF2B5EF4-FFF2-40B4-BE49-F238E27FC236}">
                <a16:creationId xmlns:a16="http://schemas.microsoft.com/office/drawing/2014/main" id="{F770BA0D-25EE-E496-0DE1-2134674B44D5}"/>
              </a:ext>
            </a:extLst>
          </p:cNvPr>
          <p:cNvSpPr txBox="1"/>
          <p:nvPr/>
        </p:nvSpPr>
        <p:spPr>
          <a:xfrm>
            <a:off x="4902722" y="3776692"/>
            <a:ext cx="6578078" cy="1015663"/>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Box’s loop – </a:t>
            </a:r>
            <a:r>
              <a:rPr lang="en-US" sz="2000" dirty="0">
                <a:latin typeface="Helvetica Neue Light" panose="02000403000000020004" pitchFamily="2" charset="0"/>
                <a:ea typeface="Helvetica Neue Light" panose="02000403000000020004" pitchFamily="2" charset="0"/>
                <a:cs typeface="Helvetica Neue Medium" panose="02000503000000020004" pitchFamily="2" charset="0"/>
              </a:rPr>
              <a:t>A</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 </a:t>
            </a:r>
            <a:r>
              <a:rPr lang="en-US" sz="2000" dirty="0">
                <a:latin typeface="Helvetica Neue Light" panose="02000403000000020004" pitchFamily="2" charset="0"/>
                <a:ea typeface="Helvetica Neue Light" panose="02000403000000020004" pitchFamily="2" charset="0"/>
                <a:cs typeface="Helvetica Neue Medium" panose="02000503000000020004" pitchFamily="2" charset="0"/>
              </a:rPr>
              <a:t>modern interpretation of Box’s perspective (1976) on the process of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model building – inference – validation – revision.</a:t>
            </a:r>
            <a:endParaRPr lang="en-E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6" name="Picture 5">
            <a:extLst>
              <a:ext uri="{FF2B5EF4-FFF2-40B4-BE49-F238E27FC236}">
                <a16:creationId xmlns:a16="http://schemas.microsoft.com/office/drawing/2014/main" id="{D7009099-02F6-945D-61DE-017D20CE41C7}"/>
              </a:ext>
            </a:extLst>
          </p:cNvPr>
          <p:cNvPicPr>
            <a:picLocks noChangeAspect="1"/>
          </p:cNvPicPr>
          <p:nvPr/>
        </p:nvPicPr>
        <p:blipFill>
          <a:blip r:embed="rId3"/>
          <a:stretch>
            <a:fillRect/>
          </a:stretch>
        </p:blipFill>
        <p:spPr>
          <a:xfrm>
            <a:off x="0" y="534837"/>
            <a:ext cx="4495337" cy="5788325"/>
          </a:xfrm>
          <a:prstGeom prst="rect">
            <a:avLst/>
          </a:prstGeom>
        </p:spPr>
      </p:pic>
    </p:spTree>
    <p:extLst>
      <p:ext uri="{BB962C8B-B14F-4D97-AF65-F5344CB8AC3E}">
        <p14:creationId xmlns:p14="http://schemas.microsoft.com/office/powerpoint/2010/main" val="9334945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FA55E6-844C-A7FD-5578-888DEC0F0FD6}"/>
              </a:ext>
            </a:extLst>
          </p:cNvPr>
          <p:cNvSpPr txBox="1"/>
          <p:nvPr/>
        </p:nvSpPr>
        <p:spPr>
          <a:xfrm>
            <a:off x="3126654" y="2172375"/>
            <a:ext cx="5938692" cy="461665"/>
          </a:xfrm>
          <a:prstGeom prst="rect">
            <a:avLst/>
          </a:prstGeom>
          <a:noFill/>
        </p:spPr>
        <p:txBody>
          <a:bodyPr wrap="square" lIns="91440" tIns="45720" rIns="91440" bIns="45720" rtlCol="0" anchor="t">
            <a:spAutoFit/>
          </a:bodyPr>
          <a:lstStyle/>
          <a:p>
            <a:pPr algn="ctr"/>
            <a:r>
              <a:rPr lang="en-US" sz="2400" dirty="0">
                <a:latin typeface="Helvetica Neue Medium"/>
                <a:ea typeface="Helvetica Neue Medium" panose="02000503000000020004" pitchFamily="2" charset="0"/>
                <a:cs typeface="Helvetica Neue Medium" panose="02000503000000020004" pitchFamily="2" charset="0"/>
              </a:rPr>
              <a:t>Mains</a:t>
            </a:r>
          </a:p>
        </p:txBody>
      </p:sp>
    </p:spTree>
    <p:extLst>
      <p:ext uri="{BB962C8B-B14F-4D97-AF65-F5344CB8AC3E}">
        <p14:creationId xmlns:p14="http://schemas.microsoft.com/office/powerpoint/2010/main" val="2117403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E4BB8FBF-29FB-9025-42B9-4DB9E4135B5E}"/>
              </a:ext>
            </a:extLst>
          </p:cNvPr>
          <p:cNvSpPr txBox="1"/>
          <p:nvPr/>
        </p:nvSpPr>
        <p:spPr>
          <a:xfrm>
            <a:off x="855215" y="1535984"/>
            <a:ext cx="7588394" cy="3170099"/>
          </a:xfrm>
          <a:prstGeom prst="rect">
            <a:avLst/>
          </a:prstGeom>
          <a:noFill/>
        </p:spPr>
        <p:txBody>
          <a:bodyPr wrap="square">
            <a:spAutoFit/>
          </a:bodyPr>
          <a:lstStyle/>
          <a:p>
            <a:pPr marL="0" indent="0">
              <a:buNone/>
            </a:pPr>
            <a:r>
              <a:rPr lang="en-US" sz="2000" dirty="0">
                <a:latin typeface="Helvetica Neue Light" panose="02000403000000020004" pitchFamily="2" charset="0"/>
                <a:ea typeface="Helvetica Neue Light" panose="02000403000000020004" pitchFamily="2" charset="0"/>
                <a:cs typeface="Calibri"/>
              </a:rPr>
              <a:t>Consider observations     and parameters    and a generative story </a:t>
            </a: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r>
              <a:rPr lang="en-US" sz="2000" dirty="0">
                <a:latin typeface="Helvetica Neue Light" panose="02000403000000020004" pitchFamily="2" charset="0"/>
                <a:ea typeface="Helvetica Neue Light" panose="02000403000000020004" pitchFamily="2" charset="0"/>
                <a:cs typeface="Calibri"/>
              </a:rPr>
              <a:t>The complete system is described by               but notice:</a:t>
            </a: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457200" lvl="1"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r>
              <a:rPr lang="en-US" sz="2000" dirty="0">
                <a:latin typeface="Helvetica Neue Light" panose="02000403000000020004" pitchFamily="2" charset="0"/>
                <a:ea typeface="Helvetica Neue Light" panose="02000403000000020004" pitchFamily="2" charset="0"/>
                <a:cs typeface="Calibri"/>
              </a:rPr>
              <a:t>So</a:t>
            </a:r>
          </a:p>
          <a:p>
            <a:pPr marL="0" indent="0">
              <a:buNone/>
            </a:pPr>
            <a:endParaRPr lang="en-US" sz="2000" dirty="0">
              <a:latin typeface="Helvetica Neue Light" panose="02000403000000020004" pitchFamily="2" charset="0"/>
              <a:ea typeface="Helvetica Neue Light" panose="02000403000000020004" pitchFamily="2" charset="0"/>
              <a:cs typeface="Calibri"/>
            </a:endParaRPr>
          </a:p>
        </p:txBody>
      </p:sp>
      <p:sp>
        <p:nvSpPr>
          <p:cNvPr id="5" name="TextBox 4">
            <a:extLst>
              <a:ext uri="{FF2B5EF4-FFF2-40B4-BE49-F238E27FC236}">
                <a16:creationId xmlns:a16="http://schemas.microsoft.com/office/drawing/2014/main" id="{B52DE243-AE82-6F01-19C6-6F73CA218D1D}"/>
              </a:ext>
            </a:extLst>
          </p:cNvPr>
          <p:cNvSpPr txBox="1"/>
          <p:nvPr/>
        </p:nvSpPr>
        <p:spPr>
          <a:xfrm>
            <a:off x="838199" y="453294"/>
            <a:ext cx="9619397" cy="892552"/>
          </a:xfrm>
          <a:prstGeom prst="rect">
            <a:avLst/>
          </a:prstGeom>
          <a:noFill/>
        </p:spPr>
        <p:txBody>
          <a:bodyPr wrap="square">
            <a:spAutoFit/>
          </a:bodyPr>
          <a:lstStyle/>
          <a:p>
            <a:r>
              <a:rPr lang="en-US" sz="2800" dirty="0">
                <a:latin typeface="Helvetica Neue Medium" panose="02000503000000020004" pitchFamily="2" charset="0"/>
                <a:ea typeface="Helvetica Neue Medium" panose="02000503000000020004" pitchFamily="2" charset="0"/>
                <a:cs typeface="Helvetica Neue Medium" panose="02000503000000020004" pitchFamily="2" charset="0"/>
              </a:rPr>
              <a:t>Bayes' Theorem Rule </a:t>
            </a:r>
          </a:p>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and how to update beliefs based on new evidence</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11" name="Picture 10">
            <a:extLst>
              <a:ext uri="{FF2B5EF4-FFF2-40B4-BE49-F238E27FC236}">
                <a16:creationId xmlns:a16="http://schemas.microsoft.com/office/drawing/2014/main" id="{85DEC45C-1582-6054-3429-06F23A96AFB0}"/>
              </a:ext>
            </a:extLst>
          </p:cNvPr>
          <p:cNvPicPr>
            <a:picLocks noChangeAspect="1"/>
          </p:cNvPicPr>
          <p:nvPr/>
        </p:nvPicPr>
        <p:blipFill>
          <a:blip r:embed="rId3"/>
          <a:stretch>
            <a:fillRect/>
          </a:stretch>
        </p:blipFill>
        <p:spPr>
          <a:xfrm>
            <a:off x="5116920" y="2201780"/>
            <a:ext cx="850900" cy="317500"/>
          </a:xfrm>
          <a:prstGeom prst="rect">
            <a:avLst/>
          </a:prstGeom>
        </p:spPr>
      </p:pic>
      <p:pic>
        <p:nvPicPr>
          <p:cNvPr id="12" name="Picture 11">
            <a:extLst>
              <a:ext uri="{FF2B5EF4-FFF2-40B4-BE49-F238E27FC236}">
                <a16:creationId xmlns:a16="http://schemas.microsoft.com/office/drawing/2014/main" id="{553DFB3B-0427-163D-9F0D-051C92186661}"/>
              </a:ext>
            </a:extLst>
          </p:cNvPr>
          <p:cNvPicPr>
            <a:picLocks noChangeAspect="1"/>
          </p:cNvPicPr>
          <p:nvPr/>
        </p:nvPicPr>
        <p:blipFill>
          <a:blip r:embed="rId4"/>
          <a:stretch>
            <a:fillRect/>
          </a:stretch>
        </p:blipFill>
        <p:spPr>
          <a:xfrm>
            <a:off x="3474896" y="1700541"/>
            <a:ext cx="165100" cy="139700"/>
          </a:xfrm>
          <a:prstGeom prst="rect">
            <a:avLst/>
          </a:prstGeom>
        </p:spPr>
      </p:pic>
      <p:pic>
        <p:nvPicPr>
          <p:cNvPr id="14" name="Picture 13">
            <a:extLst>
              <a:ext uri="{FF2B5EF4-FFF2-40B4-BE49-F238E27FC236}">
                <a16:creationId xmlns:a16="http://schemas.microsoft.com/office/drawing/2014/main" id="{61CCCA0B-5F82-EFFB-0EEC-F8771D5B86E5}"/>
              </a:ext>
            </a:extLst>
          </p:cNvPr>
          <p:cNvPicPr>
            <a:picLocks noChangeAspect="1"/>
          </p:cNvPicPr>
          <p:nvPr/>
        </p:nvPicPr>
        <p:blipFill>
          <a:blip r:embed="rId5"/>
          <a:stretch>
            <a:fillRect/>
          </a:stretch>
        </p:blipFill>
        <p:spPr>
          <a:xfrm>
            <a:off x="5523469" y="1700541"/>
            <a:ext cx="139700" cy="139700"/>
          </a:xfrm>
          <a:prstGeom prst="rect">
            <a:avLst/>
          </a:prstGeom>
        </p:spPr>
      </p:pic>
      <p:pic>
        <p:nvPicPr>
          <p:cNvPr id="16" name="Picture 15">
            <a:extLst>
              <a:ext uri="{FF2B5EF4-FFF2-40B4-BE49-F238E27FC236}">
                <a16:creationId xmlns:a16="http://schemas.microsoft.com/office/drawing/2014/main" id="{27C85087-064A-D959-2CC5-379E9268260E}"/>
              </a:ext>
            </a:extLst>
          </p:cNvPr>
          <p:cNvPicPr>
            <a:picLocks noChangeAspect="1"/>
          </p:cNvPicPr>
          <p:nvPr/>
        </p:nvPicPr>
        <p:blipFill>
          <a:blip r:embed="rId6"/>
          <a:stretch>
            <a:fillRect/>
          </a:stretch>
        </p:blipFill>
        <p:spPr>
          <a:xfrm>
            <a:off x="1469930" y="2875407"/>
            <a:ext cx="4356100" cy="317500"/>
          </a:xfrm>
          <a:prstGeom prst="rect">
            <a:avLst/>
          </a:prstGeom>
        </p:spPr>
      </p:pic>
      <mc:AlternateContent xmlns:mc="http://schemas.openxmlformats.org/markup-compatibility/2006" xmlns:p14="http://schemas.microsoft.com/office/powerpoint/2010/main">
        <mc:Choice Requires="p14">
          <p:contentPart p14:bwMode="auto" r:id="rId7">
            <p14:nvContentPartPr>
              <p14:cNvPr id="10" name="Ink 9">
                <a:extLst>
                  <a:ext uri="{FF2B5EF4-FFF2-40B4-BE49-F238E27FC236}">
                    <a16:creationId xmlns:a16="http://schemas.microsoft.com/office/drawing/2014/main" id="{04AAE543-CA73-F2C2-A044-9F8A8460245F}"/>
                  </a:ext>
                </a:extLst>
              </p14:cNvPr>
              <p14:cNvContentPartPr/>
              <p14:nvPr/>
            </p14:nvContentPartPr>
            <p14:xfrm>
              <a:off x="2252499" y="503914"/>
              <a:ext cx="1387497" cy="470353"/>
            </p14:xfrm>
          </p:contentPart>
        </mc:Choice>
        <mc:Fallback xmlns="">
          <p:pic>
            <p:nvPicPr>
              <p:cNvPr id="10" name="Ink 9">
                <a:extLst>
                  <a:ext uri="{FF2B5EF4-FFF2-40B4-BE49-F238E27FC236}">
                    <a16:creationId xmlns:a16="http://schemas.microsoft.com/office/drawing/2014/main" id="{04AAE543-CA73-F2C2-A044-9F8A8460245F}"/>
                  </a:ext>
                </a:extLst>
              </p:cNvPr>
              <p:cNvPicPr/>
              <p:nvPr/>
            </p:nvPicPr>
            <p:blipFill>
              <a:blip r:embed="rId8"/>
              <a:stretch>
                <a:fillRect/>
              </a:stretch>
            </p:blipFill>
            <p:spPr>
              <a:xfrm>
                <a:off x="2234503" y="485920"/>
                <a:ext cx="1423129" cy="505980"/>
              </a:xfrm>
              <a:prstGeom prst="rect">
                <a:avLst/>
              </a:prstGeom>
            </p:spPr>
          </p:pic>
        </mc:Fallback>
      </mc:AlternateContent>
      <p:sp>
        <p:nvSpPr>
          <p:cNvPr id="3" name="TextBox 2">
            <a:extLst>
              <a:ext uri="{FF2B5EF4-FFF2-40B4-BE49-F238E27FC236}">
                <a16:creationId xmlns:a16="http://schemas.microsoft.com/office/drawing/2014/main" id="{79B33F84-40B7-C3ED-DBA0-A25442C6BC07}"/>
              </a:ext>
            </a:extLst>
          </p:cNvPr>
          <p:cNvSpPr txBox="1"/>
          <p:nvPr/>
        </p:nvSpPr>
        <p:spPr>
          <a:xfrm>
            <a:off x="5325205" y="3583905"/>
            <a:ext cx="4424023" cy="1015663"/>
          </a:xfrm>
          <a:prstGeom prst="rect">
            <a:avLst/>
          </a:prstGeom>
          <a:noFill/>
        </p:spPr>
        <p:txBody>
          <a:bodyPr wrap="square">
            <a:spAutoFit/>
          </a:bodyPr>
          <a:lstStyle/>
          <a:p>
            <a:r>
              <a:rPr lang="en-US" sz="2000" dirty="0">
                <a:solidFill>
                  <a:srgbClr val="009193"/>
                </a:solidFill>
                <a:latin typeface="Helvetica Neue Medium" panose="02000503000000020004" pitchFamily="2" charset="0"/>
                <a:ea typeface="Helvetica Neue Medium" panose="02000503000000020004" pitchFamily="2" charset="0"/>
                <a:cs typeface="Helvetica Neue Medium" panose="02000503000000020004" pitchFamily="2" charset="0"/>
              </a:rPr>
              <a:t>Prior Probability: </a:t>
            </a:r>
            <a:r>
              <a:rPr lang="en-US" sz="2000" dirty="0">
                <a:latin typeface="Helvetica Neue Light" panose="02000403000000020004" pitchFamily="2" charset="0"/>
                <a:ea typeface="Helvetica Neue Light" panose="02000403000000020004" pitchFamily="2" charset="0"/>
                <a:cs typeface="+mn-lt"/>
              </a:rPr>
              <a:t>it represents our initial beliefs or knowledge about the parameters before observing any data. </a:t>
            </a:r>
          </a:p>
        </p:txBody>
      </p:sp>
      <p:sp>
        <p:nvSpPr>
          <p:cNvPr id="17" name="Right Bracket 16">
            <a:extLst>
              <a:ext uri="{FF2B5EF4-FFF2-40B4-BE49-F238E27FC236}">
                <a16:creationId xmlns:a16="http://schemas.microsoft.com/office/drawing/2014/main" id="{30854197-82CB-AB89-1C5B-C178D9DB0A86}"/>
              </a:ext>
            </a:extLst>
          </p:cNvPr>
          <p:cNvSpPr/>
          <p:nvPr/>
        </p:nvSpPr>
        <p:spPr>
          <a:xfrm rot="5400000" flipH="1">
            <a:off x="3794548" y="3455907"/>
            <a:ext cx="54479" cy="528685"/>
          </a:xfrm>
          <a:prstGeom prst="rightBracket">
            <a:avLst/>
          </a:prstGeom>
          <a:ln w="28575">
            <a:solidFill>
              <a:srgbClr val="00919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pic>
        <p:nvPicPr>
          <p:cNvPr id="21" name="Picture 20">
            <a:extLst>
              <a:ext uri="{FF2B5EF4-FFF2-40B4-BE49-F238E27FC236}">
                <a16:creationId xmlns:a16="http://schemas.microsoft.com/office/drawing/2014/main" id="{3C6101AE-FEF9-398C-3AE2-05B7D8A5B653}"/>
              </a:ext>
            </a:extLst>
          </p:cNvPr>
          <p:cNvPicPr>
            <a:picLocks noChangeAspect="1"/>
          </p:cNvPicPr>
          <p:nvPr/>
        </p:nvPicPr>
        <p:blipFill>
          <a:blip r:embed="rId9"/>
          <a:stretch>
            <a:fillRect/>
          </a:stretch>
        </p:blipFill>
        <p:spPr>
          <a:xfrm>
            <a:off x="1469930" y="3795730"/>
            <a:ext cx="2616200" cy="736600"/>
          </a:xfrm>
          <a:prstGeom prst="rect">
            <a:avLst/>
          </a:prstGeom>
        </p:spPr>
      </p:pic>
      <p:sp>
        <p:nvSpPr>
          <p:cNvPr id="23" name="Oval 22">
            <a:extLst>
              <a:ext uri="{FF2B5EF4-FFF2-40B4-BE49-F238E27FC236}">
                <a16:creationId xmlns:a16="http://schemas.microsoft.com/office/drawing/2014/main" id="{499ED7C6-330E-5B57-DE95-36C3FF653166}"/>
              </a:ext>
            </a:extLst>
          </p:cNvPr>
          <p:cNvSpPr/>
          <p:nvPr/>
        </p:nvSpPr>
        <p:spPr>
          <a:xfrm rot="20226941">
            <a:off x="8356798" y="2279163"/>
            <a:ext cx="446805" cy="38394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dirty="0"/>
          </a:p>
        </p:txBody>
      </p:sp>
      <p:pic>
        <p:nvPicPr>
          <p:cNvPr id="22" name="Picture 21">
            <a:extLst>
              <a:ext uri="{FF2B5EF4-FFF2-40B4-BE49-F238E27FC236}">
                <a16:creationId xmlns:a16="http://schemas.microsoft.com/office/drawing/2014/main" id="{28912CDF-CD19-C243-9263-3A647EC908CD}"/>
              </a:ext>
            </a:extLst>
          </p:cNvPr>
          <p:cNvPicPr>
            <a:picLocks noChangeAspect="1"/>
          </p:cNvPicPr>
          <p:nvPr/>
        </p:nvPicPr>
        <p:blipFill>
          <a:blip r:embed="rId10"/>
          <a:stretch>
            <a:fillRect/>
          </a:stretch>
        </p:blipFill>
        <p:spPr>
          <a:xfrm>
            <a:off x="8240017" y="1330554"/>
            <a:ext cx="727495" cy="1518983"/>
          </a:xfrm>
          <a:prstGeom prst="rect">
            <a:avLst/>
          </a:prstGeom>
        </p:spPr>
      </p:pic>
    </p:spTree>
    <p:extLst>
      <p:ext uri="{BB962C8B-B14F-4D97-AF65-F5344CB8AC3E}">
        <p14:creationId xmlns:p14="http://schemas.microsoft.com/office/powerpoint/2010/main" val="24514218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E4BB8FBF-29FB-9025-42B9-4DB9E4135B5E}"/>
              </a:ext>
            </a:extLst>
          </p:cNvPr>
          <p:cNvSpPr txBox="1"/>
          <p:nvPr/>
        </p:nvSpPr>
        <p:spPr>
          <a:xfrm>
            <a:off x="855215" y="1535984"/>
            <a:ext cx="10133090" cy="3170099"/>
          </a:xfrm>
          <a:prstGeom prst="rect">
            <a:avLst/>
          </a:prstGeom>
          <a:noFill/>
        </p:spPr>
        <p:txBody>
          <a:bodyPr wrap="square">
            <a:spAutoFit/>
          </a:bodyPr>
          <a:lstStyle/>
          <a:p>
            <a:pPr marL="0" indent="0">
              <a:buNone/>
            </a:pPr>
            <a:r>
              <a:rPr lang="en-US" sz="2000" dirty="0">
                <a:latin typeface="Helvetica Neue Light" panose="02000403000000020004" pitchFamily="2" charset="0"/>
                <a:ea typeface="Helvetica Neue Light" panose="02000403000000020004" pitchFamily="2" charset="0"/>
                <a:cs typeface="Calibri"/>
              </a:rPr>
              <a:t>Consider observations     and parameters    and a generative story </a:t>
            </a: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r>
              <a:rPr lang="en-US" sz="2000" dirty="0">
                <a:latin typeface="Helvetica Neue Light" panose="02000403000000020004" pitchFamily="2" charset="0"/>
                <a:ea typeface="Helvetica Neue Light" panose="02000403000000020004" pitchFamily="2" charset="0"/>
                <a:cs typeface="Calibri"/>
              </a:rPr>
              <a:t>The complete system is described by               but notice:</a:t>
            </a: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457200" lvl="1"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r>
              <a:rPr lang="en-US" sz="2000" dirty="0">
                <a:latin typeface="Helvetica Neue Light" panose="02000403000000020004" pitchFamily="2" charset="0"/>
                <a:ea typeface="Helvetica Neue Light" panose="02000403000000020004" pitchFamily="2" charset="0"/>
                <a:cs typeface="Calibri"/>
              </a:rPr>
              <a:t>So</a:t>
            </a:r>
          </a:p>
          <a:p>
            <a:pPr marL="0" indent="0">
              <a:buNone/>
            </a:pPr>
            <a:endParaRPr lang="en-US" sz="2000" dirty="0">
              <a:latin typeface="Helvetica Neue Light" panose="02000403000000020004" pitchFamily="2" charset="0"/>
              <a:ea typeface="Helvetica Neue Light" panose="02000403000000020004" pitchFamily="2" charset="0"/>
              <a:cs typeface="Calibri"/>
            </a:endParaRPr>
          </a:p>
        </p:txBody>
      </p:sp>
      <p:sp>
        <p:nvSpPr>
          <p:cNvPr id="5" name="TextBox 4">
            <a:extLst>
              <a:ext uri="{FF2B5EF4-FFF2-40B4-BE49-F238E27FC236}">
                <a16:creationId xmlns:a16="http://schemas.microsoft.com/office/drawing/2014/main" id="{B52DE243-AE82-6F01-19C6-6F73CA218D1D}"/>
              </a:ext>
            </a:extLst>
          </p:cNvPr>
          <p:cNvSpPr txBox="1"/>
          <p:nvPr/>
        </p:nvSpPr>
        <p:spPr>
          <a:xfrm>
            <a:off x="838199" y="453294"/>
            <a:ext cx="9619397" cy="892552"/>
          </a:xfrm>
          <a:prstGeom prst="rect">
            <a:avLst/>
          </a:prstGeom>
          <a:noFill/>
        </p:spPr>
        <p:txBody>
          <a:bodyPr wrap="square">
            <a:spAutoFit/>
          </a:bodyPr>
          <a:lstStyle/>
          <a:p>
            <a:r>
              <a:rPr lang="en-US" sz="2800" dirty="0">
                <a:latin typeface="Helvetica Neue Medium" panose="02000503000000020004" pitchFamily="2" charset="0"/>
                <a:ea typeface="Helvetica Neue Medium" panose="02000503000000020004" pitchFamily="2" charset="0"/>
                <a:cs typeface="Helvetica Neue Medium" panose="02000503000000020004" pitchFamily="2" charset="0"/>
              </a:rPr>
              <a:t>Bayes' Theorem Rule </a:t>
            </a:r>
          </a:p>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and how to update beliefs based on new evidence</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11" name="Picture 10">
            <a:extLst>
              <a:ext uri="{FF2B5EF4-FFF2-40B4-BE49-F238E27FC236}">
                <a16:creationId xmlns:a16="http://schemas.microsoft.com/office/drawing/2014/main" id="{85DEC45C-1582-6054-3429-06F23A96AFB0}"/>
              </a:ext>
            </a:extLst>
          </p:cNvPr>
          <p:cNvPicPr>
            <a:picLocks noChangeAspect="1"/>
          </p:cNvPicPr>
          <p:nvPr/>
        </p:nvPicPr>
        <p:blipFill>
          <a:blip r:embed="rId3"/>
          <a:stretch>
            <a:fillRect/>
          </a:stretch>
        </p:blipFill>
        <p:spPr>
          <a:xfrm>
            <a:off x="5116920" y="2201780"/>
            <a:ext cx="850900" cy="317500"/>
          </a:xfrm>
          <a:prstGeom prst="rect">
            <a:avLst/>
          </a:prstGeom>
        </p:spPr>
      </p:pic>
      <p:pic>
        <p:nvPicPr>
          <p:cNvPr id="12" name="Picture 11">
            <a:extLst>
              <a:ext uri="{FF2B5EF4-FFF2-40B4-BE49-F238E27FC236}">
                <a16:creationId xmlns:a16="http://schemas.microsoft.com/office/drawing/2014/main" id="{553DFB3B-0427-163D-9F0D-051C92186661}"/>
              </a:ext>
            </a:extLst>
          </p:cNvPr>
          <p:cNvPicPr>
            <a:picLocks noChangeAspect="1"/>
          </p:cNvPicPr>
          <p:nvPr/>
        </p:nvPicPr>
        <p:blipFill>
          <a:blip r:embed="rId4"/>
          <a:stretch>
            <a:fillRect/>
          </a:stretch>
        </p:blipFill>
        <p:spPr>
          <a:xfrm>
            <a:off x="3474896" y="1700541"/>
            <a:ext cx="165100" cy="139700"/>
          </a:xfrm>
          <a:prstGeom prst="rect">
            <a:avLst/>
          </a:prstGeom>
        </p:spPr>
      </p:pic>
      <p:pic>
        <p:nvPicPr>
          <p:cNvPr id="14" name="Picture 13">
            <a:extLst>
              <a:ext uri="{FF2B5EF4-FFF2-40B4-BE49-F238E27FC236}">
                <a16:creationId xmlns:a16="http://schemas.microsoft.com/office/drawing/2014/main" id="{61CCCA0B-5F82-EFFB-0EEC-F8771D5B86E5}"/>
              </a:ext>
            </a:extLst>
          </p:cNvPr>
          <p:cNvPicPr>
            <a:picLocks noChangeAspect="1"/>
          </p:cNvPicPr>
          <p:nvPr/>
        </p:nvPicPr>
        <p:blipFill>
          <a:blip r:embed="rId5"/>
          <a:stretch>
            <a:fillRect/>
          </a:stretch>
        </p:blipFill>
        <p:spPr>
          <a:xfrm>
            <a:off x="5523469" y="1700541"/>
            <a:ext cx="139700" cy="139700"/>
          </a:xfrm>
          <a:prstGeom prst="rect">
            <a:avLst/>
          </a:prstGeom>
        </p:spPr>
      </p:pic>
      <p:pic>
        <p:nvPicPr>
          <p:cNvPr id="16" name="Picture 15">
            <a:extLst>
              <a:ext uri="{FF2B5EF4-FFF2-40B4-BE49-F238E27FC236}">
                <a16:creationId xmlns:a16="http://schemas.microsoft.com/office/drawing/2014/main" id="{27C85087-064A-D959-2CC5-379E9268260E}"/>
              </a:ext>
            </a:extLst>
          </p:cNvPr>
          <p:cNvPicPr>
            <a:picLocks noChangeAspect="1"/>
          </p:cNvPicPr>
          <p:nvPr/>
        </p:nvPicPr>
        <p:blipFill>
          <a:blip r:embed="rId6"/>
          <a:stretch>
            <a:fillRect/>
          </a:stretch>
        </p:blipFill>
        <p:spPr>
          <a:xfrm>
            <a:off x="1469930" y="2875407"/>
            <a:ext cx="4356100" cy="317500"/>
          </a:xfrm>
          <a:prstGeom prst="rect">
            <a:avLst/>
          </a:prstGeom>
        </p:spPr>
      </p:pic>
      <mc:AlternateContent xmlns:mc="http://schemas.openxmlformats.org/markup-compatibility/2006" xmlns:p14="http://schemas.microsoft.com/office/powerpoint/2010/main">
        <mc:Choice Requires="p14">
          <p:contentPart p14:bwMode="auto" r:id="rId7">
            <p14:nvContentPartPr>
              <p14:cNvPr id="10" name="Ink 9">
                <a:extLst>
                  <a:ext uri="{FF2B5EF4-FFF2-40B4-BE49-F238E27FC236}">
                    <a16:creationId xmlns:a16="http://schemas.microsoft.com/office/drawing/2014/main" id="{04AAE543-CA73-F2C2-A044-9F8A8460245F}"/>
                  </a:ext>
                </a:extLst>
              </p14:cNvPr>
              <p14:cNvContentPartPr/>
              <p14:nvPr/>
            </p14:nvContentPartPr>
            <p14:xfrm>
              <a:off x="2252499" y="503914"/>
              <a:ext cx="1387497" cy="470353"/>
            </p14:xfrm>
          </p:contentPart>
        </mc:Choice>
        <mc:Fallback xmlns="">
          <p:pic>
            <p:nvPicPr>
              <p:cNvPr id="10" name="Ink 9">
                <a:extLst>
                  <a:ext uri="{FF2B5EF4-FFF2-40B4-BE49-F238E27FC236}">
                    <a16:creationId xmlns:a16="http://schemas.microsoft.com/office/drawing/2014/main" id="{04AAE543-CA73-F2C2-A044-9F8A8460245F}"/>
                  </a:ext>
                </a:extLst>
              </p:cNvPr>
              <p:cNvPicPr/>
              <p:nvPr/>
            </p:nvPicPr>
            <p:blipFill>
              <a:blip r:embed="rId8"/>
              <a:stretch>
                <a:fillRect/>
              </a:stretch>
            </p:blipFill>
            <p:spPr>
              <a:xfrm>
                <a:off x="2234503" y="485920"/>
                <a:ext cx="1423129" cy="505980"/>
              </a:xfrm>
              <a:prstGeom prst="rect">
                <a:avLst/>
              </a:prstGeom>
            </p:spPr>
          </p:pic>
        </mc:Fallback>
      </mc:AlternateContent>
      <p:sp>
        <p:nvSpPr>
          <p:cNvPr id="8" name="TextBox 7">
            <a:extLst>
              <a:ext uri="{FF2B5EF4-FFF2-40B4-BE49-F238E27FC236}">
                <a16:creationId xmlns:a16="http://schemas.microsoft.com/office/drawing/2014/main" id="{18796C6A-2522-47FE-9191-5691D1B7CC34}"/>
              </a:ext>
            </a:extLst>
          </p:cNvPr>
          <p:cNvSpPr txBox="1"/>
          <p:nvPr/>
        </p:nvSpPr>
        <p:spPr>
          <a:xfrm>
            <a:off x="5325205" y="4907858"/>
            <a:ext cx="4233373" cy="1015663"/>
          </a:xfrm>
          <a:prstGeom prst="rect">
            <a:avLst/>
          </a:prstGeom>
          <a:noFill/>
        </p:spPr>
        <p:txBody>
          <a:bodyPr wrap="square">
            <a:spAutoFit/>
          </a:bodyPr>
          <a:lstStyle/>
          <a:p>
            <a:r>
              <a:rPr lang="en-US" sz="2000" dirty="0">
                <a:solidFill>
                  <a:srgbClr val="FFC200"/>
                </a:solidFill>
                <a:latin typeface="Helvetica Neue Medium" panose="02000503000000020004" pitchFamily="2" charset="0"/>
                <a:ea typeface="Helvetica Neue Medium" panose="02000503000000020004" pitchFamily="2" charset="0"/>
                <a:cs typeface="Helvetica Neue Medium" panose="02000503000000020004" pitchFamily="2" charset="0"/>
              </a:rPr>
              <a:t>Likelihood:</a:t>
            </a:r>
            <a:r>
              <a:rPr lang="en-US" sz="2000" dirty="0">
                <a:solidFill>
                  <a:srgbClr val="FFC200"/>
                </a:solidFill>
                <a:latin typeface="Helvetica Neue Light" panose="02000403000000020004" pitchFamily="2" charset="0"/>
                <a:ea typeface="Helvetica Neue Light" panose="02000403000000020004" pitchFamily="2" charset="0"/>
                <a:cs typeface="+mn-lt"/>
              </a:rPr>
              <a:t> </a:t>
            </a:r>
            <a:r>
              <a:rPr lang="en-US" sz="2000" dirty="0">
                <a:latin typeface="Helvetica Neue Light" panose="02000403000000020004" pitchFamily="2" charset="0"/>
                <a:ea typeface="Helvetica Neue Light" panose="02000403000000020004" pitchFamily="2" charset="0"/>
                <a:cs typeface="+mn-lt"/>
              </a:rPr>
              <a:t>it quantifies how likely the observed data is under different parameter values</a:t>
            </a:r>
            <a:endParaRPr lang="en-US" sz="2000" dirty="0">
              <a:latin typeface="Helvetica Neue Light" panose="02000403000000020004" pitchFamily="2" charset="0"/>
              <a:ea typeface="Helvetica Neue Light" panose="02000403000000020004" pitchFamily="2" charset="0"/>
              <a:cs typeface="Calibri"/>
            </a:endParaRPr>
          </a:p>
        </p:txBody>
      </p:sp>
      <p:sp>
        <p:nvSpPr>
          <p:cNvPr id="19" name="Right Bracket 18">
            <a:extLst>
              <a:ext uri="{FF2B5EF4-FFF2-40B4-BE49-F238E27FC236}">
                <a16:creationId xmlns:a16="http://schemas.microsoft.com/office/drawing/2014/main" id="{7DCC1CE7-ABB5-F8C3-374A-A67D183A675A}"/>
              </a:ext>
            </a:extLst>
          </p:cNvPr>
          <p:cNvSpPr/>
          <p:nvPr/>
        </p:nvSpPr>
        <p:spPr>
          <a:xfrm rot="5400000" flipH="1">
            <a:off x="3063609" y="3355968"/>
            <a:ext cx="53202" cy="728564"/>
          </a:xfrm>
          <a:prstGeom prst="rightBracket">
            <a:avLst/>
          </a:prstGeom>
          <a:ln w="28575">
            <a:solidFill>
              <a:srgbClr val="FFC2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sp>
        <p:nvSpPr>
          <p:cNvPr id="4" name="TextBox 3">
            <a:extLst>
              <a:ext uri="{FF2B5EF4-FFF2-40B4-BE49-F238E27FC236}">
                <a16:creationId xmlns:a16="http://schemas.microsoft.com/office/drawing/2014/main" id="{8B028DEE-027C-FE53-4BE3-ACF3C0AE54AD}"/>
              </a:ext>
            </a:extLst>
          </p:cNvPr>
          <p:cNvSpPr txBox="1"/>
          <p:nvPr/>
        </p:nvSpPr>
        <p:spPr>
          <a:xfrm>
            <a:off x="5325205" y="3583905"/>
            <a:ext cx="4424023" cy="1015663"/>
          </a:xfrm>
          <a:prstGeom prst="rect">
            <a:avLst/>
          </a:prstGeom>
          <a:noFill/>
        </p:spPr>
        <p:txBody>
          <a:bodyPr wrap="square">
            <a:spAutoFit/>
          </a:bodyPr>
          <a:lstStyle/>
          <a:p>
            <a:r>
              <a:rPr lang="en-US" sz="2000" dirty="0">
                <a:solidFill>
                  <a:srgbClr val="009193"/>
                </a:solidFill>
                <a:latin typeface="Helvetica Neue Medium" panose="02000503000000020004" pitchFamily="2" charset="0"/>
                <a:ea typeface="Helvetica Neue Medium" panose="02000503000000020004" pitchFamily="2" charset="0"/>
                <a:cs typeface="Helvetica Neue Medium" panose="02000503000000020004" pitchFamily="2" charset="0"/>
              </a:rPr>
              <a:t>Prior Probability: </a:t>
            </a:r>
            <a:r>
              <a:rPr lang="en-US" sz="2000" dirty="0">
                <a:latin typeface="Helvetica Neue Light" panose="02000403000000020004" pitchFamily="2" charset="0"/>
                <a:ea typeface="Helvetica Neue Light" panose="02000403000000020004" pitchFamily="2" charset="0"/>
                <a:cs typeface="+mn-lt"/>
              </a:rPr>
              <a:t>it represents our initial beliefs or knowledge about the parameters before observing any data. </a:t>
            </a:r>
          </a:p>
        </p:txBody>
      </p:sp>
      <p:sp>
        <p:nvSpPr>
          <p:cNvPr id="7" name="Right Bracket 6">
            <a:extLst>
              <a:ext uri="{FF2B5EF4-FFF2-40B4-BE49-F238E27FC236}">
                <a16:creationId xmlns:a16="http://schemas.microsoft.com/office/drawing/2014/main" id="{79627FE5-04EA-5EA9-62C9-D005DE17D5B6}"/>
              </a:ext>
            </a:extLst>
          </p:cNvPr>
          <p:cNvSpPr/>
          <p:nvPr/>
        </p:nvSpPr>
        <p:spPr>
          <a:xfrm rot="5400000" flipH="1">
            <a:off x="3794548" y="3455907"/>
            <a:ext cx="54479" cy="528685"/>
          </a:xfrm>
          <a:prstGeom prst="rightBracket">
            <a:avLst/>
          </a:prstGeom>
          <a:ln w="28575">
            <a:solidFill>
              <a:srgbClr val="00919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pic>
        <p:nvPicPr>
          <p:cNvPr id="9" name="Picture 8">
            <a:extLst>
              <a:ext uri="{FF2B5EF4-FFF2-40B4-BE49-F238E27FC236}">
                <a16:creationId xmlns:a16="http://schemas.microsoft.com/office/drawing/2014/main" id="{F7B1FCB9-6A1F-B364-4DA0-DBA8013C0B9A}"/>
              </a:ext>
            </a:extLst>
          </p:cNvPr>
          <p:cNvPicPr>
            <a:picLocks noChangeAspect="1"/>
          </p:cNvPicPr>
          <p:nvPr/>
        </p:nvPicPr>
        <p:blipFill>
          <a:blip r:embed="rId9"/>
          <a:stretch>
            <a:fillRect/>
          </a:stretch>
        </p:blipFill>
        <p:spPr>
          <a:xfrm>
            <a:off x="1469930" y="3795730"/>
            <a:ext cx="2616200" cy="736600"/>
          </a:xfrm>
          <a:prstGeom prst="rect">
            <a:avLst/>
          </a:prstGeom>
        </p:spPr>
      </p:pic>
      <p:sp>
        <p:nvSpPr>
          <p:cNvPr id="24" name="Oval 23">
            <a:extLst>
              <a:ext uri="{FF2B5EF4-FFF2-40B4-BE49-F238E27FC236}">
                <a16:creationId xmlns:a16="http://schemas.microsoft.com/office/drawing/2014/main" id="{FD9B5F41-85ED-4E99-FBF0-2D26A80E52EF}"/>
              </a:ext>
            </a:extLst>
          </p:cNvPr>
          <p:cNvSpPr/>
          <p:nvPr/>
        </p:nvSpPr>
        <p:spPr>
          <a:xfrm rot="20226941">
            <a:off x="8356798" y="2279163"/>
            <a:ext cx="446805" cy="38394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dirty="0"/>
          </a:p>
        </p:txBody>
      </p:sp>
      <p:pic>
        <p:nvPicPr>
          <p:cNvPr id="25" name="Picture 24">
            <a:extLst>
              <a:ext uri="{FF2B5EF4-FFF2-40B4-BE49-F238E27FC236}">
                <a16:creationId xmlns:a16="http://schemas.microsoft.com/office/drawing/2014/main" id="{1DCC52EB-1951-F7F0-4DB0-74F2FD770554}"/>
              </a:ext>
            </a:extLst>
          </p:cNvPr>
          <p:cNvPicPr>
            <a:picLocks noChangeAspect="1"/>
          </p:cNvPicPr>
          <p:nvPr/>
        </p:nvPicPr>
        <p:blipFill>
          <a:blip r:embed="rId10"/>
          <a:stretch>
            <a:fillRect/>
          </a:stretch>
        </p:blipFill>
        <p:spPr>
          <a:xfrm>
            <a:off x="8240017" y="1330554"/>
            <a:ext cx="727495" cy="1518983"/>
          </a:xfrm>
          <a:prstGeom prst="rect">
            <a:avLst/>
          </a:prstGeom>
        </p:spPr>
      </p:pic>
    </p:spTree>
    <p:extLst>
      <p:ext uri="{BB962C8B-B14F-4D97-AF65-F5344CB8AC3E}">
        <p14:creationId xmlns:p14="http://schemas.microsoft.com/office/powerpoint/2010/main" val="7533390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52F7EF22-ECF5-AC9B-5C98-B4E92844DDE1}"/>
              </a:ext>
            </a:extLst>
          </p:cNvPr>
          <p:cNvPicPr>
            <a:picLocks noChangeAspect="1"/>
          </p:cNvPicPr>
          <p:nvPr/>
        </p:nvPicPr>
        <p:blipFill>
          <a:blip r:embed="rId3"/>
          <a:stretch>
            <a:fillRect/>
          </a:stretch>
        </p:blipFill>
        <p:spPr>
          <a:xfrm>
            <a:off x="1469930" y="3795730"/>
            <a:ext cx="2616200" cy="736600"/>
          </a:xfrm>
          <a:prstGeom prst="rect">
            <a:avLst/>
          </a:prstGeom>
        </p:spPr>
      </p:pic>
      <p:sp>
        <p:nvSpPr>
          <p:cNvPr id="20" name="TextBox 19">
            <a:extLst>
              <a:ext uri="{FF2B5EF4-FFF2-40B4-BE49-F238E27FC236}">
                <a16:creationId xmlns:a16="http://schemas.microsoft.com/office/drawing/2014/main" id="{E4BB8FBF-29FB-9025-42B9-4DB9E4135B5E}"/>
              </a:ext>
            </a:extLst>
          </p:cNvPr>
          <p:cNvSpPr txBox="1"/>
          <p:nvPr/>
        </p:nvSpPr>
        <p:spPr>
          <a:xfrm>
            <a:off x="855215" y="1535984"/>
            <a:ext cx="10133090" cy="3170099"/>
          </a:xfrm>
          <a:prstGeom prst="rect">
            <a:avLst/>
          </a:prstGeom>
          <a:noFill/>
        </p:spPr>
        <p:txBody>
          <a:bodyPr wrap="square">
            <a:spAutoFit/>
          </a:bodyPr>
          <a:lstStyle/>
          <a:p>
            <a:pPr marL="0" indent="0">
              <a:buNone/>
            </a:pPr>
            <a:r>
              <a:rPr lang="en-US" sz="2000" dirty="0">
                <a:latin typeface="Helvetica Neue Light" panose="02000403000000020004" pitchFamily="2" charset="0"/>
                <a:ea typeface="Helvetica Neue Light" panose="02000403000000020004" pitchFamily="2" charset="0"/>
                <a:cs typeface="Calibri"/>
              </a:rPr>
              <a:t>Consider observations     and parameters    and a generative story </a:t>
            </a: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r>
              <a:rPr lang="en-US" sz="2000" dirty="0">
                <a:latin typeface="Helvetica Neue Light" panose="02000403000000020004" pitchFamily="2" charset="0"/>
                <a:ea typeface="Helvetica Neue Light" panose="02000403000000020004" pitchFamily="2" charset="0"/>
                <a:cs typeface="Calibri"/>
              </a:rPr>
              <a:t>The complete system is described by               but notice:</a:t>
            </a: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457200" lvl="1"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r>
              <a:rPr lang="en-US" sz="2000" dirty="0">
                <a:latin typeface="Helvetica Neue Light" panose="02000403000000020004" pitchFamily="2" charset="0"/>
                <a:ea typeface="Helvetica Neue Light" panose="02000403000000020004" pitchFamily="2" charset="0"/>
                <a:cs typeface="Calibri"/>
              </a:rPr>
              <a:t>So</a:t>
            </a:r>
          </a:p>
          <a:p>
            <a:pPr marL="0" indent="0">
              <a:buNone/>
            </a:pPr>
            <a:endParaRPr lang="en-US" sz="2000" dirty="0">
              <a:latin typeface="Helvetica Neue Light" panose="02000403000000020004" pitchFamily="2" charset="0"/>
              <a:ea typeface="Helvetica Neue Light" panose="02000403000000020004" pitchFamily="2" charset="0"/>
              <a:cs typeface="Calibri"/>
            </a:endParaRPr>
          </a:p>
        </p:txBody>
      </p:sp>
      <p:sp>
        <p:nvSpPr>
          <p:cNvPr id="5" name="TextBox 4">
            <a:extLst>
              <a:ext uri="{FF2B5EF4-FFF2-40B4-BE49-F238E27FC236}">
                <a16:creationId xmlns:a16="http://schemas.microsoft.com/office/drawing/2014/main" id="{B52DE243-AE82-6F01-19C6-6F73CA218D1D}"/>
              </a:ext>
            </a:extLst>
          </p:cNvPr>
          <p:cNvSpPr txBox="1"/>
          <p:nvPr/>
        </p:nvSpPr>
        <p:spPr>
          <a:xfrm>
            <a:off x="838199" y="453294"/>
            <a:ext cx="9619397" cy="892552"/>
          </a:xfrm>
          <a:prstGeom prst="rect">
            <a:avLst/>
          </a:prstGeom>
          <a:noFill/>
        </p:spPr>
        <p:txBody>
          <a:bodyPr wrap="square">
            <a:spAutoFit/>
          </a:bodyPr>
          <a:lstStyle/>
          <a:p>
            <a:r>
              <a:rPr lang="en-US" sz="2800" dirty="0">
                <a:latin typeface="Helvetica Neue Medium" panose="02000503000000020004" pitchFamily="2" charset="0"/>
                <a:ea typeface="Helvetica Neue Medium" panose="02000503000000020004" pitchFamily="2" charset="0"/>
                <a:cs typeface="Helvetica Neue Medium" panose="02000503000000020004" pitchFamily="2" charset="0"/>
              </a:rPr>
              <a:t>Bayes' Theorem Rule </a:t>
            </a:r>
          </a:p>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and how to update beliefs based on new evidence</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11" name="Picture 10">
            <a:extLst>
              <a:ext uri="{FF2B5EF4-FFF2-40B4-BE49-F238E27FC236}">
                <a16:creationId xmlns:a16="http://schemas.microsoft.com/office/drawing/2014/main" id="{85DEC45C-1582-6054-3429-06F23A96AFB0}"/>
              </a:ext>
            </a:extLst>
          </p:cNvPr>
          <p:cNvPicPr>
            <a:picLocks noChangeAspect="1"/>
          </p:cNvPicPr>
          <p:nvPr/>
        </p:nvPicPr>
        <p:blipFill>
          <a:blip r:embed="rId4"/>
          <a:stretch>
            <a:fillRect/>
          </a:stretch>
        </p:blipFill>
        <p:spPr>
          <a:xfrm>
            <a:off x="5116920" y="2201780"/>
            <a:ext cx="850900" cy="317500"/>
          </a:xfrm>
          <a:prstGeom prst="rect">
            <a:avLst/>
          </a:prstGeom>
        </p:spPr>
      </p:pic>
      <p:pic>
        <p:nvPicPr>
          <p:cNvPr id="12" name="Picture 11">
            <a:extLst>
              <a:ext uri="{FF2B5EF4-FFF2-40B4-BE49-F238E27FC236}">
                <a16:creationId xmlns:a16="http://schemas.microsoft.com/office/drawing/2014/main" id="{553DFB3B-0427-163D-9F0D-051C92186661}"/>
              </a:ext>
            </a:extLst>
          </p:cNvPr>
          <p:cNvPicPr>
            <a:picLocks noChangeAspect="1"/>
          </p:cNvPicPr>
          <p:nvPr/>
        </p:nvPicPr>
        <p:blipFill>
          <a:blip r:embed="rId5"/>
          <a:stretch>
            <a:fillRect/>
          </a:stretch>
        </p:blipFill>
        <p:spPr>
          <a:xfrm>
            <a:off x="3474896" y="1700541"/>
            <a:ext cx="165100" cy="139700"/>
          </a:xfrm>
          <a:prstGeom prst="rect">
            <a:avLst/>
          </a:prstGeom>
        </p:spPr>
      </p:pic>
      <p:pic>
        <p:nvPicPr>
          <p:cNvPr id="14" name="Picture 13">
            <a:extLst>
              <a:ext uri="{FF2B5EF4-FFF2-40B4-BE49-F238E27FC236}">
                <a16:creationId xmlns:a16="http://schemas.microsoft.com/office/drawing/2014/main" id="{61CCCA0B-5F82-EFFB-0EEC-F8771D5B86E5}"/>
              </a:ext>
            </a:extLst>
          </p:cNvPr>
          <p:cNvPicPr>
            <a:picLocks noChangeAspect="1"/>
          </p:cNvPicPr>
          <p:nvPr/>
        </p:nvPicPr>
        <p:blipFill>
          <a:blip r:embed="rId6"/>
          <a:stretch>
            <a:fillRect/>
          </a:stretch>
        </p:blipFill>
        <p:spPr>
          <a:xfrm>
            <a:off x="5523469" y="1700541"/>
            <a:ext cx="139700" cy="139700"/>
          </a:xfrm>
          <a:prstGeom prst="rect">
            <a:avLst/>
          </a:prstGeom>
        </p:spPr>
      </p:pic>
      <p:pic>
        <p:nvPicPr>
          <p:cNvPr id="16" name="Picture 15">
            <a:extLst>
              <a:ext uri="{FF2B5EF4-FFF2-40B4-BE49-F238E27FC236}">
                <a16:creationId xmlns:a16="http://schemas.microsoft.com/office/drawing/2014/main" id="{27C85087-064A-D959-2CC5-379E9268260E}"/>
              </a:ext>
            </a:extLst>
          </p:cNvPr>
          <p:cNvPicPr>
            <a:picLocks noChangeAspect="1"/>
          </p:cNvPicPr>
          <p:nvPr/>
        </p:nvPicPr>
        <p:blipFill>
          <a:blip r:embed="rId7"/>
          <a:stretch>
            <a:fillRect/>
          </a:stretch>
        </p:blipFill>
        <p:spPr>
          <a:xfrm>
            <a:off x="1469930" y="2875407"/>
            <a:ext cx="4356100" cy="317500"/>
          </a:xfrm>
          <a:prstGeom prst="rect">
            <a:avLst/>
          </a:prstGeom>
        </p:spPr>
      </p:pic>
      <mc:AlternateContent xmlns:mc="http://schemas.openxmlformats.org/markup-compatibility/2006" xmlns:p14="http://schemas.microsoft.com/office/powerpoint/2010/main">
        <mc:Choice Requires="p14">
          <p:contentPart p14:bwMode="auto" r:id="rId8">
            <p14:nvContentPartPr>
              <p14:cNvPr id="10" name="Ink 9">
                <a:extLst>
                  <a:ext uri="{FF2B5EF4-FFF2-40B4-BE49-F238E27FC236}">
                    <a16:creationId xmlns:a16="http://schemas.microsoft.com/office/drawing/2014/main" id="{04AAE543-CA73-F2C2-A044-9F8A8460245F}"/>
                  </a:ext>
                </a:extLst>
              </p14:cNvPr>
              <p14:cNvContentPartPr/>
              <p14:nvPr/>
            </p14:nvContentPartPr>
            <p14:xfrm>
              <a:off x="2252499" y="503914"/>
              <a:ext cx="1387497" cy="470353"/>
            </p14:xfrm>
          </p:contentPart>
        </mc:Choice>
        <mc:Fallback xmlns="">
          <p:pic>
            <p:nvPicPr>
              <p:cNvPr id="10" name="Ink 9">
                <a:extLst>
                  <a:ext uri="{FF2B5EF4-FFF2-40B4-BE49-F238E27FC236}">
                    <a16:creationId xmlns:a16="http://schemas.microsoft.com/office/drawing/2014/main" id="{04AAE543-CA73-F2C2-A044-9F8A8460245F}"/>
                  </a:ext>
                </a:extLst>
              </p:cNvPr>
              <p:cNvPicPr/>
              <p:nvPr/>
            </p:nvPicPr>
            <p:blipFill>
              <a:blip r:embed="rId9"/>
              <a:stretch>
                <a:fillRect/>
              </a:stretch>
            </p:blipFill>
            <p:spPr>
              <a:xfrm>
                <a:off x="2234503" y="485920"/>
                <a:ext cx="1423129" cy="505980"/>
              </a:xfrm>
              <a:prstGeom prst="rect">
                <a:avLst/>
              </a:prstGeom>
            </p:spPr>
          </p:pic>
        </mc:Fallback>
      </mc:AlternateContent>
      <p:sp>
        <p:nvSpPr>
          <p:cNvPr id="6" name="TextBox 5">
            <a:extLst>
              <a:ext uri="{FF2B5EF4-FFF2-40B4-BE49-F238E27FC236}">
                <a16:creationId xmlns:a16="http://schemas.microsoft.com/office/drawing/2014/main" id="{9D391ACD-E7D7-0099-923B-46070F43A6A0}"/>
              </a:ext>
            </a:extLst>
          </p:cNvPr>
          <p:cNvSpPr txBox="1"/>
          <p:nvPr/>
        </p:nvSpPr>
        <p:spPr>
          <a:xfrm>
            <a:off x="438656" y="4911513"/>
            <a:ext cx="4574544" cy="1015663"/>
          </a:xfrm>
          <a:prstGeom prst="rect">
            <a:avLst/>
          </a:prstGeom>
          <a:noFill/>
        </p:spPr>
        <p:txBody>
          <a:bodyPr wrap="square">
            <a:spAutoFit/>
          </a:bodyPr>
          <a:lstStyle/>
          <a:p>
            <a:r>
              <a:rPr lang="en-US" sz="2000" dirty="0">
                <a:solidFill>
                  <a:srgbClr val="941100"/>
                </a:solidFill>
                <a:latin typeface="Helvetica Neue Medium" panose="02000503000000020004" pitchFamily="2" charset="0"/>
                <a:ea typeface="Helvetica Neue Medium" panose="02000503000000020004" pitchFamily="2" charset="0"/>
                <a:cs typeface="Helvetica Neue Medium" panose="02000503000000020004" pitchFamily="2" charset="0"/>
              </a:rPr>
              <a:t>Posterior Probability: </a:t>
            </a:r>
            <a:r>
              <a:rPr lang="en-US" sz="2000" dirty="0">
                <a:latin typeface="Helvetica Neue Light" panose="02000403000000020004" pitchFamily="2" charset="0"/>
                <a:ea typeface="Helvetica Neue Light" panose="02000403000000020004" pitchFamily="2" charset="0"/>
                <a:cs typeface="+mn-lt"/>
              </a:rPr>
              <a:t>it represents our updated beliefs about the parameters after considering the observed data.</a:t>
            </a:r>
          </a:p>
        </p:txBody>
      </p:sp>
      <p:sp>
        <p:nvSpPr>
          <p:cNvPr id="13" name="Right Bracket 12">
            <a:extLst>
              <a:ext uri="{FF2B5EF4-FFF2-40B4-BE49-F238E27FC236}">
                <a16:creationId xmlns:a16="http://schemas.microsoft.com/office/drawing/2014/main" id="{DF5182A3-79ED-7E2A-CEF9-5817D799A8D4}"/>
              </a:ext>
            </a:extLst>
          </p:cNvPr>
          <p:cNvSpPr/>
          <p:nvPr/>
        </p:nvSpPr>
        <p:spPr>
          <a:xfrm rot="5400000">
            <a:off x="1838355" y="4068204"/>
            <a:ext cx="45719" cy="782569"/>
          </a:xfrm>
          <a:prstGeom prst="rightBracket">
            <a:avLst/>
          </a:prstGeom>
          <a:ln w="28575">
            <a:solidFill>
              <a:srgbClr val="9411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sp>
        <p:nvSpPr>
          <p:cNvPr id="2" name="TextBox 1">
            <a:extLst>
              <a:ext uri="{FF2B5EF4-FFF2-40B4-BE49-F238E27FC236}">
                <a16:creationId xmlns:a16="http://schemas.microsoft.com/office/drawing/2014/main" id="{17213C2B-9461-3563-E1B1-232876F87BDA}"/>
              </a:ext>
            </a:extLst>
          </p:cNvPr>
          <p:cNvSpPr txBox="1"/>
          <p:nvPr/>
        </p:nvSpPr>
        <p:spPr>
          <a:xfrm>
            <a:off x="5325205" y="4907858"/>
            <a:ext cx="4233373" cy="1015663"/>
          </a:xfrm>
          <a:prstGeom prst="rect">
            <a:avLst/>
          </a:prstGeom>
          <a:noFill/>
        </p:spPr>
        <p:txBody>
          <a:bodyPr wrap="square">
            <a:spAutoFit/>
          </a:bodyPr>
          <a:lstStyle/>
          <a:p>
            <a:r>
              <a:rPr lang="en-US" sz="2000" dirty="0">
                <a:solidFill>
                  <a:srgbClr val="FFC200"/>
                </a:solidFill>
                <a:latin typeface="Helvetica Neue Medium" panose="02000503000000020004" pitchFamily="2" charset="0"/>
                <a:ea typeface="Helvetica Neue Medium" panose="02000503000000020004" pitchFamily="2" charset="0"/>
                <a:cs typeface="Helvetica Neue Medium" panose="02000503000000020004" pitchFamily="2" charset="0"/>
              </a:rPr>
              <a:t>Likelihood:</a:t>
            </a:r>
            <a:r>
              <a:rPr lang="en-US" sz="2000" dirty="0">
                <a:solidFill>
                  <a:srgbClr val="FFC200"/>
                </a:solidFill>
                <a:latin typeface="Helvetica Neue Light" panose="02000403000000020004" pitchFamily="2" charset="0"/>
                <a:ea typeface="Helvetica Neue Light" panose="02000403000000020004" pitchFamily="2" charset="0"/>
                <a:cs typeface="+mn-lt"/>
              </a:rPr>
              <a:t> </a:t>
            </a:r>
            <a:r>
              <a:rPr lang="en-US" sz="2000" dirty="0">
                <a:latin typeface="Helvetica Neue Light" panose="02000403000000020004" pitchFamily="2" charset="0"/>
                <a:ea typeface="Helvetica Neue Light" panose="02000403000000020004" pitchFamily="2" charset="0"/>
                <a:cs typeface="+mn-lt"/>
              </a:rPr>
              <a:t>it quantifies how likely the observed data is under different parameter values</a:t>
            </a:r>
            <a:endParaRPr lang="en-US" sz="2000" dirty="0">
              <a:latin typeface="Helvetica Neue Light" panose="02000403000000020004" pitchFamily="2" charset="0"/>
              <a:ea typeface="Helvetica Neue Light" panose="02000403000000020004" pitchFamily="2" charset="0"/>
              <a:cs typeface="Calibri"/>
            </a:endParaRPr>
          </a:p>
        </p:txBody>
      </p:sp>
      <p:sp>
        <p:nvSpPr>
          <p:cNvPr id="4" name="Right Bracket 3">
            <a:extLst>
              <a:ext uri="{FF2B5EF4-FFF2-40B4-BE49-F238E27FC236}">
                <a16:creationId xmlns:a16="http://schemas.microsoft.com/office/drawing/2014/main" id="{D02F792D-C12F-097D-A64A-A5510D1110D7}"/>
              </a:ext>
            </a:extLst>
          </p:cNvPr>
          <p:cNvSpPr/>
          <p:nvPr/>
        </p:nvSpPr>
        <p:spPr>
          <a:xfrm rot="5400000" flipH="1">
            <a:off x="3063609" y="3355968"/>
            <a:ext cx="53202" cy="728564"/>
          </a:xfrm>
          <a:prstGeom prst="rightBracket">
            <a:avLst/>
          </a:prstGeom>
          <a:ln w="28575">
            <a:solidFill>
              <a:srgbClr val="FFC2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sp>
        <p:nvSpPr>
          <p:cNvPr id="7" name="TextBox 6">
            <a:extLst>
              <a:ext uri="{FF2B5EF4-FFF2-40B4-BE49-F238E27FC236}">
                <a16:creationId xmlns:a16="http://schemas.microsoft.com/office/drawing/2014/main" id="{869FEE0F-D0A5-7A12-07A3-932B538F068C}"/>
              </a:ext>
            </a:extLst>
          </p:cNvPr>
          <p:cNvSpPr txBox="1"/>
          <p:nvPr/>
        </p:nvSpPr>
        <p:spPr>
          <a:xfrm>
            <a:off x="5325205" y="3583905"/>
            <a:ext cx="4424023" cy="1015663"/>
          </a:xfrm>
          <a:prstGeom prst="rect">
            <a:avLst/>
          </a:prstGeom>
          <a:noFill/>
        </p:spPr>
        <p:txBody>
          <a:bodyPr wrap="square">
            <a:spAutoFit/>
          </a:bodyPr>
          <a:lstStyle/>
          <a:p>
            <a:r>
              <a:rPr lang="en-US" sz="2000" dirty="0">
                <a:solidFill>
                  <a:srgbClr val="009193"/>
                </a:solidFill>
                <a:latin typeface="Helvetica Neue Medium" panose="02000503000000020004" pitchFamily="2" charset="0"/>
                <a:ea typeface="Helvetica Neue Medium" panose="02000503000000020004" pitchFamily="2" charset="0"/>
                <a:cs typeface="Helvetica Neue Medium" panose="02000503000000020004" pitchFamily="2" charset="0"/>
              </a:rPr>
              <a:t>Prior Probability: </a:t>
            </a:r>
            <a:r>
              <a:rPr lang="en-US" sz="2000" dirty="0">
                <a:latin typeface="Helvetica Neue Light" panose="02000403000000020004" pitchFamily="2" charset="0"/>
                <a:ea typeface="Helvetica Neue Light" panose="02000403000000020004" pitchFamily="2" charset="0"/>
                <a:cs typeface="+mn-lt"/>
              </a:rPr>
              <a:t>it represents our initial beliefs or knowledge about the parameters before observing any data. </a:t>
            </a:r>
          </a:p>
        </p:txBody>
      </p:sp>
      <p:sp>
        <p:nvSpPr>
          <p:cNvPr id="9" name="Right Bracket 8">
            <a:extLst>
              <a:ext uri="{FF2B5EF4-FFF2-40B4-BE49-F238E27FC236}">
                <a16:creationId xmlns:a16="http://schemas.microsoft.com/office/drawing/2014/main" id="{94039B02-96B9-8944-2F00-B7503A5E8458}"/>
              </a:ext>
            </a:extLst>
          </p:cNvPr>
          <p:cNvSpPr/>
          <p:nvPr/>
        </p:nvSpPr>
        <p:spPr>
          <a:xfrm rot="5400000" flipH="1">
            <a:off x="3794548" y="3455907"/>
            <a:ext cx="54479" cy="528685"/>
          </a:xfrm>
          <a:prstGeom prst="rightBracket">
            <a:avLst/>
          </a:prstGeom>
          <a:ln w="28575">
            <a:solidFill>
              <a:srgbClr val="00919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sp>
        <p:nvSpPr>
          <p:cNvPr id="23" name="Oval 22">
            <a:extLst>
              <a:ext uri="{FF2B5EF4-FFF2-40B4-BE49-F238E27FC236}">
                <a16:creationId xmlns:a16="http://schemas.microsoft.com/office/drawing/2014/main" id="{321F6E9F-AD2F-34D7-FE21-B1352A697B03}"/>
              </a:ext>
            </a:extLst>
          </p:cNvPr>
          <p:cNvSpPr/>
          <p:nvPr/>
        </p:nvSpPr>
        <p:spPr>
          <a:xfrm rot="20226941">
            <a:off x="8356798" y="2279163"/>
            <a:ext cx="446805" cy="38394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dirty="0"/>
          </a:p>
        </p:txBody>
      </p:sp>
      <p:pic>
        <p:nvPicPr>
          <p:cNvPr id="24" name="Picture 23">
            <a:extLst>
              <a:ext uri="{FF2B5EF4-FFF2-40B4-BE49-F238E27FC236}">
                <a16:creationId xmlns:a16="http://schemas.microsoft.com/office/drawing/2014/main" id="{C3C037BC-41F9-E2CB-1797-B0D3319973E1}"/>
              </a:ext>
            </a:extLst>
          </p:cNvPr>
          <p:cNvPicPr>
            <a:picLocks noChangeAspect="1"/>
          </p:cNvPicPr>
          <p:nvPr/>
        </p:nvPicPr>
        <p:blipFill>
          <a:blip r:embed="rId10"/>
          <a:stretch>
            <a:fillRect/>
          </a:stretch>
        </p:blipFill>
        <p:spPr>
          <a:xfrm>
            <a:off x="8240017" y="1330554"/>
            <a:ext cx="727495" cy="1518983"/>
          </a:xfrm>
          <a:prstGeom prst="rect">
            <a:avLst/>
          </a:prstGeom>
        </p:spPr>
      </p:pic>
    </p:spTree>
    <p:extLst>
      <p:ext uri="{BB962C8B-B14F-4D97-AF65-F5344CB8AC3E}">
        <p14:creationId xmlns:p14="http://schemas.microsoft.com/office/powerpoint/2010/main" val="3175460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F939903-13B0-247C-3E29-13A0EBD8D794}"/>
              </a:ext>
            </a:extLst>
          </p:cNvPr>
          <p:cNvSpPr txBox="1"/>
          <p:nvPr/>
        </p:nvSpPr>
        <p:spPr>
          <a:xfrm>
            <a:off x="3126652" y="709335"/>
            <a:ext cx="5938692" cy="461665"/>
          </a:xfrm>
          <a:prstGeom prst="rect">
            <a:avLst/>
          </a:prstGeom>
          <a:noFill/>
        </p:spPr>
        <p:txBody>
          <a:bodyPr wrap="square" lIns="91440" tIns="45720" rIns="91440" bIns="45720" rtlCol="0" anchor="t">
            <a:spAutoFit/>
          </a:bodyPr>
          <a:lstStyle/>
          <a:p>
            <a:pPr algn="ctr"/>
            <a:r>
              <a:rPr lang="en-US" sz="2400" dirty="0">
                <a:latin typeface="Helvetica Neue Medium"/>
                <a:ea typeface="Helvetica Neue Medium" panose="02000503000000020004" pitchFamily="2" charset="0"/>
                <a:cs typeface="Helvetica Neue Medium" panose="02000503000000020004" pitchFamily="2" charset="0"/>
              </a:rPr>
              <a:t>MENU</a:t>
            </a:r>
          </a:p>
        </p:txBody>
      </p:sp>
      <p:sp>
        <p:nvSpPr>
          <p:cNvPr id="5" name="TextBox 4">
            <a:extLst>
              <a:ext uri="{FF2B5EF4-FFF2-40B4-BE49-F238E27FC236}">
                <a16:creationId xmlns:a16="http://schemas.microsoft.com/office/drawing/2014/main" id="{61B641D2-4EE8-444D-2EEC-33F31682DAE3}"/>
              </a:ext>
            </a:extLst>
          </p:cNvPr>
          <p:cNvSpPr txBox="1"/>
          <p:nvPr/>
        </p:nvSpPr>
        <p:spPr>
          <a:xfrm>
            <a:off x="2374419" y="1516627"/>
            <a:ext cx="7443159" cy="4401205"/>
          </a:xfrm>
          <a:prstGeom prst="rect">
            <a:avLst/>
          </a:prstGeom>
          <a:noFill/>
        </p:spPr>
        <p:txBody>
          <a:bodyPr wrap="square">
            <a:spAutoFit/>
          </a:bodyPr>
          <a:lstStyle/>
          <a:p>
            <a:pPr algn="ct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Starters</a:t>
            </a:r>
            <a:endParaRPr lang="en-US" sz="2000" dirty="0">
              <a:latin typeface="Helvetica Neue Light" panose="02000403000000020004" pitchFamily="2" charset="0"/>
              <a:ea typeface="Helvetica Neue Light" panose="02000403000000020004" pitchFamily="2" charset="0"/>
            </a:endParaRPr>
          </a:p>
          <a:p>
            <a:pPr algn="ctr"/>
            <a:r>
              <a:rPr lang="en-US" sz="2000" dirty="0">
                <a:latin typeface="Helvetica Neue Light" panose="02000403000000020004" pitchFamily="2" charset="0"/>
                <a:ea typeface="Helvetica Neue Light" panose="02000403000000020004" pitchFamily="2" charset="0"/>
              </a:rPr>
              <a:t>Bayesian models as generative stories</a:t>
            </a:r>
          </a:p>
          <a:p>
            <a:pPr algn="ctr"/>
            <a:r>
              <a:rPr lang="en-US" sz="2000" dirty="0">
                <a:latin typeface="Helvetica Neue Light" panose="02000403000000020004" pitchFamily="2" charset="0"/>
                <a:ea typeface="Helvetica Neue Light" panose="02000403000000020004" pitchFamily="2" charset="0"/>
              </a:rPr>
              <a:t>DAGs</a:t>
            </a:r>
          </a:p>
          <a:p>
            <a:pPr algn="ctr"/>
            <a:r>
              <a:rPr lang="en-US" sz="2000" dirty="0">
                <a:latin typeface="Helvetica Neue Light" panose="02000403000000020004" pitchFamily="2" charset="0"/>
                <a:ea typeface="Helvetica Neue Light" panose="02000403000000020004" pitchFamily="2" charset="0"/>
              </a:rPr>
              <a:t>Box’s Loop</a:t>
            </a:r>
          </a:p>
          <a:p>
            <a:pPr algn="ct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algn="ct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Mains</a:t>
            </a:r>
          </a:p>
          <a:p>
            <a:pPr algn="ctr"/>
            <a:r>
              <a:rPr lang="en-US" sz="2000" dirty="0">
                <a:latin typeface="Helvetica Neue Light" panose="02000403000000020004" pitchFamily="2" charset="0"/>
                <a:ea typeface="Helvetica Neue Light" panose="02000403000000020004" pitchFamily="2" charset="0"/>
              </a:rPr>
              <a:t>Bayes' rule</a:t>
            </a:r>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pPr algn="ctr"/>
            <a:r>
              <a:rPr lang="en-US" sz="2000" dirty="0">
                <a:latin typeface="Helvetica Neue Light" panose="02000403000000020004" pitchFamily="2" charset="0"/>
                <a:ea typeface="Helvetica Neue Light" panose="02000403000000020004" pitchFamily="2" charset="0"/>
              </a:rPr>
              <a:t>A working exercise: coin flipping</a:t>
            </a:r>
          </a:p>
          <a:p>
            <a:pPr algn="ctr"/>
            <a:r>
              <a:rPr lang="en-US" sz="2000" dirty="0">
                <a:latin typeface="Helvetica Neue Light" panose="02000403000000020004" pitchFamily="2" charset="0"/>
                <a:ea typeface="Helvetica Neue Light" panose="02000403000000020004" pitchFamily="2" charset="0"/>
              </a:rPr>
              <a:t>Informative Vs uninformative priors</a:t>
            </a:r>
          </a:p>
          <a:p>
            <a:pPr algn="ctr"/>
            <a:endParaRPr lang="en-US" sz="2000" dirty="0">
              <a:latin typeface="Helvetica Neue Light" panose="02000403000000020004" pitchFamily="2" charset="0"/>
              <a:ea typeface="Helvetica Neue Light" panose="02000403000000020004" pitchFamily="2" charset="0"/>
            </a:endParaRPr>
          </a:p>
          <a:p>
            <a:pPr algn="ct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Dessert</a:t>
            </a:r>
          </a:p>
          <a:p>
            <a:pPr algn="ctr"/>
            <a:r>
              <a:rPr lang="en-US" sz="2000" dirty="0">
                <a:latin typeface="Helvetica Neue Light" panose="02000403000000020004" pitchFamily="2" charset="0"/>
                <a:ea typeface="Helvetica Neue Light" panose="02000403000000020004" pitchFamily="2" charset="0"/>
              </a:rPr>
              <a:t>Notes on inference: conjugate priors &amp; numerical approaches</a:t>
            </a:r>
          </a:p>
          <a:p>
            <a:pPr algn="ctr"/>
            <a:r>
              <a:rPr lang="en-US" sz="2000" dirty="0">
                <a:latin typeface="Helvetica Neue Light" panose="02000403000000020004" pitchFamily="2" charset="0"/>
                <a:ea typeface="Helvetica Neue Light" panose="02000403000000020004" pitchFamily="2" charset="0"/>
              </a:rPr>
              <a:t>Hierarchical models</a:t>
            </a:r>
          </a:p>
          <a:p>
            <a:pPr algn="ctr"/>
            <a:r>
              <a:rPr lang="en-US" sz="2000" dirty="0">
                <a:latin typeface="Helvetica Neue Light" panose="02000403000000020004" pitchFamily="2" charset="0"/>
                <a:ea typeface="Helvetica Neue Light" panose="02000403000000020004" pitchFamily="2" charset="0"/>
              </a:rPr>
              <a:t>Bayesian Experimental Design</a:t>
            </a:r>
          </a:p>
        </p:txBody>
      </p:sp>
    </p:spTree>
    <p:extLst>
      <p:ext uri="{BB962C8B-B14F-4D97-AF65-F5344CB8AC3E}">
        <p14:creationId xmlns:p14="http://schemas.microsoft.com/office/powerpoint/2010/main" val="19299460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9E458EB-7840-8E71-D470-2F3C3B2C5AA4}"/>
              </a:ext>
            </a:extLst>
          </p:cNvPr>
          <p:cNvSpPr txBox="1"/>
          <p:nvPr/>
        </p:nvSpPr>
        <p:spPr>
          <a:xfrm>
            <a:off x="822702" y="946838"/>
            <a:ext cx="7644539"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Example: Modelling a possibly biased coin</a:t>
            </a:r>
            <a:endParaRPr lang="en-ES" sz="2400" dirty="0"/>
          </a:p>
        </p:txBody>
      </p:sp>
      <p:pic>
        <p:nvPicPr>
          <p:cNvPr id="9" name="Picture 8">
            <a:extLst>
              <a:ext uri="{FF2B5EF4-FFF2-40B4-BE49-F238E27FC236}">
                <a16:creationId xmlns:a16="http://schemas.microsoft.com/office/drawing/2014/main" id="{251FE235-3BB0-1025-6852-E49952FE9AF8}"/>
              </a:ext>
            </a:extLst>
          </p:cNvPr>
          <p:cNvPicPr>
            <a:picLocks noChangeAspect="1"/>
          </p:cNvPicPr>
          <p:nvPr/>
        </p:nvPicPr>
        <p:blipFill>
          <a:blip r:embed="rId3"/>
          <a:stretch>
            <a:fillRect/>
          </a:stretch>
        </p:blipFill>
        <p:spPr>
          <a:xfrm>
            <a:off x="3881647" y="1899249"/>
            <a:ext cx="4428706" cy="4428706"/>
          </a:xfrm>
          <a:prstGeom prst="rect">
            <a:avLst/>
          </a:prstGeom>
          <a:ln>
            <a:noFill/>
          </a:ln>
        </p:spPr>
      </p:pic>
    </p:spTree>
    <p:extLst>
      <p:ext uri="{BB962C8B-B14F-4D97-AF65-F5344CB8AC3E}">
        <p14:creationId xmlns:p14="http://schemas.microsoft.com/office/powerpoint/2010/main" val="29305659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22705D-5F0B-96B6-7E2A-21621045A901}"/>
              </a:ext>
            </a:extLst>
          </p:cNvPr>
          <p:cNvSpPr txBox="1"/>
          <p:nvPr/>
        </p:nvSpPr>
        <p:spPr>
          <a:xfrm>
            <a:off x="822701" y="493944"/>
            <a:ext cx="11454642" cy="830997"/>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Example: Modelling a possibly biased coin </a:t>
            </a:r>
          </a:p>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Model assumptions &amp; parameters</a:t>
            </a:r>
            <a:endParaRPr lang="en-ES" sz="2400" dirty="0"/>
          </a:p>
        </p:txBody>
      </p:sp>
      <p:sp>
        <p:nvSpPr>
          <p:cNvPr id="6" name="TextBox 5">
            <a:extLst>
              <a:ext uri="{FF2B5EF4-FFF2-40B4-BE49-F238E27FC236}">
                <a16:creationId xmlns:a16="http://schemas.microsoft.com/office/drawing/2014/main" id="{E6A1412E-918C-6B75-9E0B-A31702A4BE66}"/>
              </a:ext>
            </a:extLst>
          </p:cNvPr>
          <p:cNvSpPr txBox="1"/>
          <p:nvPr/>
        </p:nvSpPr>
        <p:spPr>
          <a:xfrm>
            <a:off x="822701" y="1829926"/>
            <a:ext cx="10503667" cy="4401205"/>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Setting: </a:t>
            </a:r>
            <a:r>
              <a:rPr lang="en-US" sz="2000" dirty="0">
                <a:latin typeface="Helvetica Neue Light" panose="02000403000000020004" pitchFamily="2" charset="0"/>
                <a:ea typeface="Helvetica Neue Light" panose="02000403000000020004" pitchFamily="2" charset="0"/>
                <a:cs typeface="+mn-lt"/>
              </a:rPr>
              <a:t>We observe the coin being thrown in the air     times and for each instance we record if the coin lands with heads facing up, or tails. </a:t>
            </a:r>
          </a:p>
          <a:p>
            <a:endParaRPr lang="en-US" sz="2000" dirty="0">
              <a:latin typeface="Helvetica Neue Light" panose="02000403000000020004" pitchFamily="2" charset="0"/>
              <a:ea typeface="Helvetica Neue Light" panose="02000403000000020004" pitchFamily="2" charset="0"/>
              <a:cs typeface="+mn-lt"/>
            </a:endParaRPr>
          </a:p>
          <a:p>
            <a:r>
              <a:rPr lang="en-US" sz="2000" dirty="0">
                <a:latin typeface="Helvetica Neue Light" panose="02000403000000020004" pitchFamily="2" charset="0"/>
                <a:ea typeface="Helvetica Neue Light" panose="02000403000000020004" pitchFamily="2" charset="0"/>
                <a:cs typeface="+mn-lt"/>
              </a:rPr>
              <a:t>To model this system we make some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assumptions.</a:t>
            </a:r>
            <a:r>
              <a:rPr lang="en-US" sz="2000" dirty="0">
                <a:latin typeface="Helvetica Neue Light" panose="02000403000000020004" pitchFamily="2" charset="0"/>
                <a:ea typeface="Helvetica Neue Light" panose="02000403000000020004" pitchFamily="2" charset="0"/>
                <a:cs typeface="+mn-lt"/>
              </a:rPr>
              <a:t> The key ones are:</a:t>
            </a:r>
          </a:p>
          <a:p>
            <a:endParaRPr lang="en-US" sz="2000" dirty="0">
              <a:latin typeface="Helvetica Neue Light" panose="02000403000000020004" pitchFamily="2" charset="0"/>
              <a:ea typeface="Helvetica Neue Light" panose="02000403000000020004" pitchFamily="2" charset="0"/>
              <a:cs typeface="+mn-lt"/>
            </a:endParaRPr>
          </a:p>
          <a:p>
            <a:pPr>
              <a:buNone/>
            </a:pPr>
            <a:r>
              <a:rPr lang="en-US" sz="2000" dirty="0">
                <a:latin typeface="Helvetica Neue Light" panose="02000403000000020004" pitchFamily="2" charset="0"/>
                <a:ea typeface="Helvetica Neue Light" panose="02000403000000020004" pitchFamily="2" charset="0"/>
                <a:cs typeface="+mn-lt"/>
              </a:rPr>
              <a:t>1. The result of each throw is statistically independent.</a:t>
            </a:r>
            <a:endParaRPr lang="en-US" sz="2000" dirty="0">
              <a:latin typeface="Helvetica Neue Light" panose="02000403000000020004" pitchFamily="2" charset="0"/>
              <a:ea typeface="Helvetica Neue Light" panose="02000403000000020004" pitchFamily="2" charset="0"/>
            </a:endParaRPr>
          </a:p>
          <a:p>
            <a:pPr>
              <a:buNone/>
            </a:pPr>
            <a:r>
              <a:rPr lang="en-US" sz="2000" dirty="0">
                <a:latin typeface="Helvetica Neue Light" panose="02000403000000020004" pitchFamily="2" charset="0"/>
                <a:ea typeface="Helvetica Neue Light" panose="02000403000000020004" pitchFamily="2" charset="0"/>
                <a:cs typeface="+mn-lt"/>
              </a:rPr>
              <a:t>2. The conditions are not changing from one throw to the next.</a:t>
            </a:r>
            <a:endParaRPr lang="en-US" sz="2000" dirty="0">
              <a:latin typeface="Helvetica Neue Light" panose="02000403000000020004" pitchFamily="2" charset="0"/>
              <a:ea typeface="Helvetica Neue Light" panose="02000403000000020004" pitchFamily="2" charset="0"/>
            </a:endParaRPr>
          </a:p>
          <a:p>
            <a:pPr>
              <a:buNone/>
            </a:pPr>
            <a:endParaRPr lang="en-US" sz="2000" dirty="0">
              <a:latin typeface="Helvetica Neue Light" panose="02000403000000020004" pitchFamily="2" charset="0"/>
              <a:ea typeface="Helvetica Neue Light" panose="02000403000000020004" pitchFamily="2" charset="0"/>
            </a:endParaRPr>
          </a:p>
          <a:p>
            <a:pPr marL="0" indent="0">
              <a:buNone/>
            </a:pPr>
            <a:r>
              <a:rPr lang="en-US" sz="2000" dirty="0">
                <a:latin typeface="Helvetica Neue Light" panose="02000403000000020004" pitchFamily="2" charset="0"/>
                <a:ea typeface="Helvetica Neue Light" panose="02000403000000020004" pitchFamily="2" charset="0"/>
                <a:cs typeface="+mn-lt"/>
              </a:rPr>
              <a:t>In other words, we assume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the throws are "independent and identically distributed" (</a:t>
            </a:r>
            <a:r>
              <a:rPr lang="en-US" sz="2000" dirty="0" err="1">
                <a:latin typeface="Helvetica Neue Medium" panose="02000503000000020004" pitchFamily="2" charset="0"/>
                <a:ea typeface="Helvetica Neue Medium" panose="02000503000000020004" pitchFamily="2" charset="0"/>
                <a:cs typeface="Helvetica Neue Medium" panose="02000503000000020004" pitchFamily="2" charset="0"/>
              </a:rPr>
              <a:t>iid</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 </a:t>
            </a:r>
          </a:p>
          <a:p>
            <a:pPr marL="0" indent="0">
              <a:buNone/>
            </a:pPr>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pPr marL="0" indent="0">
              <a:buNone/>
            </a:pPr>
            <a:r>
              <a:rPr lang="en-US" sz="2000" dirty="0">
                <a:latin typeface="Helvetica Neue Light" panose="02000403000000020004" pitchFamily="2" charset="0"/>
                <a:ea typeface="Helvetica Neue Light" panose="02000403000000020004" pitchFamily="2" charset="0"/>
                <a:cs typeface="Helvetica Neue Medium" panose="02000503000000020004" pitchFamily="2" charset="0"/>
              </a:rPr>
              <a:t>The simplest model has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one parameter</a:t>
            </a:r>
            <a:r>
              <a:rPr lang="en-US" sz="2000" dirty="0">
                <a:latin typeface="Helvetica Neue Light" panose="02000403000000020004" pitchFamily="2" charset="0"/>
                <a:ea typeface="Helvetica Neue Light" panose="02000403000000020004" pitchFamily="2" charset="0"/>
                <a:cs typeface="Helvetica Neue Medium" panose="02000503000000020004" pitchFamily="2" charset="0"/>
              </a:rPr>
              <a:t>, the latent fairness of the coin    , such that for each throw    , where             if tails and             if heads, we have </a:t>
            </a:r>
          </a:p>
          <a:p>
            <a:pPr marL="0" indent="0">
              <a:buNone/>
            </a:pPr>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endParaRPr>
          </a:p>
        </p:txBody>
      </p:sp>
      <p:pic>
        <p:nvPicPr>
          <p:cNvPr id="11" name="Picture 10">
            <a:extLst>
              <a:ext uri="{FF2B5EF4-FFF2-40B4-BE49-F238E27FC236}">
                <a16:creationId xmlns:a16="http://schemas.microsoft.com/office/drawing/2014/main" id="{BFC729DE-4BAA-2DBD-DC29-7CC9501BF651}"/>
              </a:ext>
            </a:extLst>
          </p:cNvPr>
          <p:cNvPicPr>
            <a:picLocks noChangeAspect="1"/>
          </p:cNvPicPr>
          <p:nvPr/>
        </p:nvPicPr>
        <p:blipFill>
          <a:blip r:embed="rId3"/>
          <a:stretch>
            <a:fillRect/>
          </a:stretch>
        </p:blipFill>
        <p:spPr>
          <a:xfrm>
            <a:off x="6690773" y="1978380"/>
            <a:ext cx="177800" cy="139700"/>
          </a:xfrm>
          <a:prstGeom prst="rect">
            <a:avLst/>
          </a:prstGeom>
        </p:spPr>
      </p:pic>
      <p:pic>
        <p:nvPicPr>
          <p:cNvPr id="16" name="Picture 15">
            <a:extLst>
              <a:ext uri="{FF2B5EF4-FFF2-40B4-BE49-F238E27FC236}">
                <a16:creationId xmlns:a16="http://schemas.microsoft.com/office/drawing/2014/main" id="{E4CD8F27-C89B-6FA7-AC1A-F2AB0358FC69}"/>
              </a:ext>
            </a:extLst>
          </p:cNvPr>
          <p:cNvPicPr>
            <a:picLocks noChangeAspect="1"/>
          </p:cNvPicPr>
          <p:nvPr/>
        </p:nvPicPr>
        <p:blipFill>
          <a:blip r:embed="rId4"/>
          <a:stretch>
            <a:fillRect/>
          </a:stretch>
        </p:blipFill>
        <p:spPr>
          <a:xfrm>
            <a:off x="8653374" y="4959350"/>
            <a:ext cx="165100" cy="228600"/>
          </a:xfrm>
          <a:prstGeom prst="rect">
            <a:avLst/>
          </a:prstGeom>
        </p:spPr>
      </p:pic>
      <p:pic>
        <p:nvPicPr>
          <p:cNvPr id="18" name="Picture 17">
            <a:extLst>
              <a:ext uri="{FF2B5EF4-FFF2-40B4-BE49-F238E27FC236}">
                <a16:creationId xmlns:a16="http://schemas.microsoft.com/office/drawing/2014/main" id="{480610F7-3BF1-4CE1-CCAA-B062DA3F4D30}"/>
              </a:ext>
            </a:extLst>
          </p:cNvPr>
          <p:cNvPicPr>
            <a:picLocks noChangeAspect="1"/>
          </p:cNvPicPr>
          <p:nvPr/>
        </p:nvPicPr>
        <p:blipFill>
          <a:blip r:embed="rId5"/>
          <a:stretch>
            <a:fillRect/>
          </a:stretch>
        </p:blipFill>
        <p:spPr>
          <a:xfrm>
            <a:off x="1635691" y="5344091"/>
            <a:ext cx="152400" cy="203200"/>
          </a:xfrm>
          <a:prstGeom prst="rect">
            <a:avLst/>
          </a:prstGeom>
        </p:spPr>
      </p:pic>
      <p:pic>
        <p:nvPicPr>
          <p:cNvPr id="19" name="Picture 18">
            <a:extLst>
              <a:ext uri="{FF2B5EF4-FFF2-40B4-BE49-F238E27FC236}">
                <a16:creationId xmlns:a16="http://schemas.microsoft.com/office/drawing/2014/main" id="{F5AD9012-0D09-940D-11E2-CC790D045D69}"/>
              </a:ext>
            </a:extLst>
          </p:cNvPr>
          <p:cNvPicPr>
            <a:picLocks noChangeAspect="1"/>
          </p:cNvPicPr>
          <p:nvPr/>
        </p:nvPicPr>
        <p:blipFill>
          <a:blip r:embed="rId6"/>
          <a:stretch>
            <a:fillRect/>
          </a:stretch>
        </p:blipFill>
        <p:spPr>
          <a:xfrm>
            <a:off x="2744591" y="5264306"/>
            <a:ext cx="698500" cy="279400"/>
          </a:xfrm>
          <a:prstGeom prst="rect">
            <a:avLst/>
          </a:prstGeom>
        </p:spPr>
      </p:pic>
      <p:pic>
        <p:nvPicPr>
          <p:cNvPr id="20" name="Picture 19">
            <a:extLst>
              <a:ext uri="{FF2B5EF4-FFF2-40B4-BE49-F238E27FC236}">
                <a16:creationId xmlns:a16="http://schemas.microsoft.com/office/drawing/2014/main" id="{89C19760-7D28-4043-AD4F-7EDEF68B0317}"/>
              </a:ext>
            </a:extLst>
          </p:cNvPr>
          <p:cNvPicPr>
            <a:picLocks noChangeAspect="1"/>
          </p:cNvPicPr>
          <p:nvPr/>
        </p:nvPicPr>
        <p:blipFill>
          <a:blip r:embed="rId7"/>
          <a:stretch>
            <a:fillRect/>
          </a:stretch>
        </p:blipFill>
        <p:spPr>
          <a:xfrm>
            <a:off x="4695385" y="5269515"/>
            <a:ext cx="711200" cy="279400"/>
          </a:xfrm>
          <a:prstGeom prst="rect">
            <a:avLst/>
          </a:prstGeom>
        </p:spPr>
      </p:pic>
      <p:pic>
        <p:nvPicPr>
          <p:cNvPr id="21" name="Picture 20">
            <a:extLst>
              <a:ext uri="{FF2B5EF4-FFF2-40B4-BE49-F238E27FC236}">
                <a16:creationId xmlns:a16="http://schemas.microsoft.com/office/drawing/2014/main" id="{19F43C6A-4B6E-CF03-92D3-298854E00BAE}"/>
              </a:ext>
            </a:extLst>
          </p:cNvPr>
          <p:cNvPicPr>
            <a:picLocks noChangeAspect="1"/>
          </p:cNvPicPr>
          <p:nvPr/>
        </p:nvPicPr>
        <p:blipFill>
          <a:blip r:embed="rId8"/>
          <a:stretch>
            <a:fillRect/>
          </a:stretch>
        </p:blipFill>
        <p:spPr>
          <a:xfrm>
            <a:off x="2192142" y="5731191"/>
            <a:ext cx="1701800" cy="317500"/>
          </a:xfrm>
          <a:prstGeom prst="rect">
            <a:avLst/>
          </a:prstGeom>
        </p:spPr>
      </p:pic>
      <p:sp>
        <p:nvSpPr>
          <p:cNvPr id="23" name="Oval 22">
            <a:extLst>
              <a:ext uri="{FF2B5EF4-FFF2-40B4-BE49-F238E27FC236}">
                <a16:creationId xmlns:a16="http://schemas.microsoft.com/office/drawing/2014/main" id="{E0856B2C-5B22-9F2F-B580-52D5288114DC}"/>
              </a:ext>
            </a:extLst>
          </p:cNvPr>
          <p:cNvSpPr/>
          <p:nvPr/>
        </p:nvSpPr>
        <p:spPr>
          <a:xfrm>
            <a:off x="11069460" y="6206639"/>
            <a:ext cx="316167" cy="333042"/>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a:p>
        </p:txBody>
      </p:sp>
      <p:pic>
        <p:nvPicPr>
          <p:cNvPr id="22" name="Picture 21">
            <a:extLst>
              <a:ext uri="{FF2B5EF4-FFF2-40B4-BE49-F238E27FC236}">
                <a16:creationId xmlns:a16="http://schemas.microsoft.com/office/drawing/2014/main" id="{BC91DE98-8E98-766D-4055-F94AAC76A5F7}"/>
              </a:ext>
            </a:extLst>
          </p:cNvPr>
          <p:cNvPicPr>
            <a:picLocks noChangeAspect="1"/>
          </p:cNvPicPr>
          <p:nvPr/>
        </p:nvPicPr>
        <p:blipFill rotWithShape="1">
          <a:blip r:embed="rId9"/>
          <a:srcRect t="1125"/>
          <a:stretch/>
        </p:blipFill>
        <p:spPr>
          <a:xfrm>
            <a:off x="10885830" y="5426438"/>
            <a:ext cx="612525" cy="1204927"/>
          </a:xfrm>
          <a:prstGeom prst="rect">
            <a:avLst/>
          </a:prstGeom>
        </p:spPr>
      </p:pic>
    </p:spTree>
    <p:extLst>
      <p:ext uri="{BB962C8B-B14F-4D97-AF65-F5344CB8AC3E}">
        <p14:creationId xmlns:p14="http://schemas.microsoft.com/office/powerpoint/2010/main" val="17563925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22705D-5F0B-96B6-7E2A-21621045A901}"/>
              </a:ext>
            </a:extLst>
          </p:cNvPr>
          <p:cNvSpPr txBox="1"/>
          <p:nvPr/>
        </p:nvSpPr>
        <p:spPr>
          <a:xfrm>
            <a:off x="822702" y="946838"/>
            <a:ext cx="10351576"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Example: Modelling a possibly biased coin – Q1 likelihood of sequence</a:t>
            </a:r>
            <a:endParaRPr lang="en-ES" sz="2400" dirty="0"/>
          </a:p>
        </p:txBody>
      </p:sp>
      <p:sp>
        <p:nvSpPr>
          <p:cNvPr id="6" name="TextBox 5">
            <a:extLst>
              <a:ext uri="{FF2B5EF4-FFF2-40B4-BE49-F238E27FC236}">
                <a16:creationId xmlns:a16="http://schemas.microsoft.com/office/drawing/2014/main" id="{E6A1412E-918C-6B75-9E0B-A31702A4BE66}"/>
              </a:ext>
            </a:extLst>
          </p:cNvPr>
          <p:cNvSpPr txBox="1"/>
          <p:nvPr/>
        </p:nvSpPr>
        <p:spPr>
          <a:xfrm>
            <a:off x="1307881" y="1817734"/>
            <a:ext cx="9995115" cy="707886"/>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rPr>
              <a:t>What is the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likelihood </a:t>
            </a:r>
            <a:r>
              <a:rPr lang="en-US" sz="2000" dirty="0">
                <a:latin typeface="Helvetica Neue Light" panose="02000403000000020004" pitchFamily="2" charset="0"/>
                <a:ea typeface="Helvetica Neue Light" panose="02000403000000020004" pitchFamily="2" charset="0"/>
              </a:rPr>
              <a:t>of the sequence                                       where              if tails and                   	if heads? </a:t>
            </a:r>
            <a:endParaRPr lang="en-US" sz="2000" dirty="0">
              <a:latin typeface="Helvetica Neue Light" panose="02000403000000020004" pitchFamily="2" charset="0"/>
              <a:ea typeface="Helvetica Neue Light" panose="02000403000000020004" pitchFamily="2" charset="0"/>
              <a:cs typeface="+mn-lt"/>
            </a:endParaRPr>
          </a:p>
        </p:txBody>
      </p:sp>
      <p:pic>
        <p:nvPicPr>
          <p:cNvPr id="9" name="Picture 8">
            <a:extLst>
              <a:ext uri="{FF2B5EF4-FFF2-40B4-BE49-F238E27FC236}">
                <a16:creationId xmlns:a16="http://schemas.microsoft.com/office/drawing/2014/main" id="{E7F52FAC-39EF-09B7-9796-1073D17AEB2E}"/>
              </a:ext>
            </a:extLst>
          </p:cNvPr>
          <p:cNvPicPr>
            <a:picLocks noChangeAspect="1"/>
          </p:cNvPicPr>
          <p:nvPr/>
        </p:nvPicPr>
        <p:blipFill rotWithShape="1">
          <a:blip r:embed="rId3"/>
          <a:srcRect r="5557"/>
          <a:stretch/>
        </p:blipFill>
        <p:spPr>
          <a:xfrm>
            <a:off x="5740360" y="1876591"/>
            <a:ext cx="2554794" cy="317500"/>
          </a:xfrm>
          <a:prstGeom prst="rect">
            <a:avLst/>
          </a:prstGeom>
        </p:spPr>
      </p:pic>
      <p:pic>
        <p:nvPicPr>
          <p:cNvPr id="12" name="Picture 11">
            <a:extLst>
              <a:ext uri="{FF2B5EF4-FFF2-40B4-BE49-F238E27FC236}">
                <a16:creationId xmlns:a16="http://schemas.microsoft.com/office/drawing/2014/main" id="{0591B2F5-C7A6-800A-E51D-B8DDBD2174AD}"/>
              </a:ext>
            </a:extLst>
          </p:cNvPr>
          <p:cNvPicPr>
            <a:picLocks noChangeAspect="1"/>
          </p:cNvPicPr>
          <p:nvPr/>
        </p:nvPicPr>
        <p:blipFill>
          <a:blip r:embed="rId4"/>
          <a:stretch>
            <a:fillRect/>
          </a:stretch>
        </p:blipFill>
        <p:spPr>
          <a:xfrm>
            <a:off x="9150336" y="1895641"/>
            <a:ext cx="787400" cy="279400"/>
          </a:xfrm>
          <a:prstGeom prst="rect">
            <a:avLst/>
          </a:prstGeom>
        </p:spPr>
      </p:pic>
      <p:pic>
        <p:nvPicPr>
          <p:cNvPr id="13" name="Picture 12">
            <a:extLst>
              <a:ext uri="{FF2B5EF4-FFF2-40B4-BE49-F238E27FC236}">
                <a16:creationId xmlns:a16="http://schemas.microsoft.com/office/drawing/2014/main" id="{A5E2F586-EB5F-36A8-608C-CE4424564BCD}"/>
              </a:ext>
            </a:extLst>
          </p:cNvPr>
          <p:cNvPicPr>
            <a:picLocks noChangeAspect="1"/>
          </p:cNvPicPr>
          <p:nvPr/>
        </p:nvPicPr>
        <p:blipFill>
          <a:blip r:embed="rId5"/>
          <a:stretch>
            <a:fillRect/>
          </a:stretch>
        </p:blipFill>
        <p:spPr>
          <a:xfrm>
            <a:off x="1403417" y="2213074"/>
            <a:ext cx="800100" cy="279400"/>
          </a:xfrm>
          <a:prstGeom prst="rect">
            <a:avLst/>
          </a:prstGeom>
        </p:spPr>
      </p:pic>
      <p:sp>
        <p:nvSpPr>
          <p:cNvPr id="17" name="TextBox 16">
            <a:extLst>
              <a:ext uri="{FF2B5EF4-FFF2-40B4-BE49-F238E27FC236}">
                <a16:creationId xmlns:a16="http://schemas.microsoft.com/office/drawing/2014/main" id="{BBE26EAA-D5A0-564F-8998-7D66BEE4B47D}"/>
              </a:ext>
            </a:extLst>
          </p:cNvPr>
          <p:cNvSpPr txBox="1"/>
          <p:nvPr/>
        </p:nvSpPr>
        <p:spPr>
          <a:xfrm>
            <a:off x="817708" y="1817469"/>
            <a:ext cx="663199" cy="400110"/>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Q1.</a:t>
            </a:r>
          </a:p>
        </p:txBody>
      </p:sp>
    </p:spTree>
    <p:extLst>
      <p:ext uri="{BB962C8B-B14F-4D97-AF65-F5344CB8AC3E}">
        <p14:creationId xmlns:p14="http://schemas.microsoft.com/office/powerpoint/2010/main" val="8869174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22705D-5F0B-96B6-7E2A-21621045A901}"/>
              </a:ext>
            </a:extLst>
          </p:cNvPr>
          <p:cNvSpPr txBox="1"/>
          <p:nvPr/>
        </p:nvSpPr>
        <p:spPr>
          <a:xfrm>
            <a:off x="822702" y="946838"/>
            <a:ext cx="10351576"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Example: Modelling a possibly biased coin – Q1 likelihood of sequence</a:t>
            </a:r>
            <a:endParaRPr lang="en-ES" sz="2400" dirty="0"/>
          </a:p>
        </p:txBody>
      </p:sp>
      <p:sp>
        <p:nvSpPr>
          <p:cNvPr id="6" name="TextBox 5">
            <a:extLst>
              <a:ext uri="{FF2B5EF4-FFF2-40B4-BE49-F238E27FC236}">
                <a16:creationId xmlns:a16="http://schemas.microsoft.com/office/drawing/2014/main" id="{E6A1412E-918C-6B75-9E0B-A31702A4BE66}"/>
              </a:ext>
            </a:extLst>
          </p:cNvPr>
          <p:cNvSpPr txBox="1"/>
          <p:nvPr/>
        </p:nvSpPr>
        <p:spPr>
          <a:xfrm>
            <a:off x="1307881" y="1817734"/>
            <a:ext cx="9995115" cy="707886"/>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rPr>
              <a:t>What is the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likelihood</a:t>
            </a:r>
            <a:r>
              <a:rPr lang="en-US" sz="2000" dirty="0">
                <a:latin typeface="Helvetica Neue Light" panose="02000403000000020004" pitchFamily="2" charset="0"/>
                <a:ea typeface="Helvetica Neue Light" panose="02000403000000020004" pitchFamily="2" charset="0"/>
              </a:rPr>
              <a:t> of the sequence                                       where              if tails and                   	if heads? </a:t>
            </a:r>
            <a:endParaRPr lang="en-US" sz="2000" dirty="0">
              <a:latin typeface="Helvetica Neue Light" panose="02000403000000020004" pitchFamily="2" charset="0"/>
              <a:ea typeface="Helvetica Neue Light" panose="02000403000000020004" pitchFamily="2" charset="0"/>
              <a:cs typeface="+mn-lt"/>
            </a:endParaRPr>
          </a:p>
        </p:txBody>
      </p:sp>
      <p:pic>
        <p:nvPicPr>
          <p:cNvPr id="9" name="Picture 8">
            <a:extLst>
              <a:ext uri="{FF2B5EF4-FFF2-40B4-BE49-F238E27FC236}">
                <a16:creationId xmlns:a16="http://schemas.microsoft.com/office/drawing/2014/main" id="{E7F52FAC-39EF-09B7-9796-1073D17AEB2E}"/>
              </a:ext>
            </a:extLst>
          </p:cNvPr>
          <p:cNvPicPr>
            <a:picLocks noChangeAspect="1"/>
          </p:cNvPicPr>
          <p:nvPr/>
        </p:nvPicPr>
        <p:blipFill rotWithShape="1">
          <a:blip r:embed="rId3"/>
          <a:srcRect r="5557"/>
          <a:stretch/>
        </p:blipFill>
        <p:spPr>
          <a:xfrm>
            <a:off x="5736593" y="1876591"/>
            <a:ext cx="2554794" cy="317500"/>
          </a:xfrm>
          <a:prstGeom prst="rect">
            <a:avLst/>
          </a:prstGeom>
        </p:spPr>
      </p:pic>
      <p:pic>
        <p:nvPicPr>
          <p:cNvPr id="12" name="Picture 11">
            <a:extLst>
              <a:ext uri="{FF2B5EF4-FFF2-40B4-BE49-F238E27FC236}">
                <a16:creationId xmlns:a16="http://schemas.microsoft.com/office/drawing/2014/main" id="{0591B2F5-C7A6-800A-E51D-B8DDBD2174AD}"/>
              </a:ext>
            </a:extLst>
          </p:cNvPr>
          <p:cNvPicPr>
            <a:picLocks noChangeAspect="1"/>
          </p:cNvPicPr>
          <p:nvPr/>
        </p:nvPicPr>
        <p:blipFill>
          <a:blip r:embed="rId4"/>
          <a:stretch>
            <a:fillRect/>
          </a:stretch>
        </p:blipFill>
        <p:spPr>
          <a:xfrm>
            <a:off x="9146569" y="1895641"/>
            <a:ext cx="787400" cy="279400"/>
          </a:xfrm>
          <a:prstGeom prst="rect">
            <a:avLst/>
          </a:prstGeom>
        </p:spPr>
      </p:pic>
      <p:pic>
        <p:nvPicPr>
          <p:cNvPr id="13" name="Picture 12">
            <a:extLst>
              <a:ext uri="{FF2B5EF4-FFF2-40B4-BE49-F238E27FC236}">
                <a16:creationId xmlns:a16="http://schemas.microsoft.com/office/drawing/2014/main" id="{A5E2F586-EB5F-36A8-608C-CE4424564BCD}"/>
              </a:ext>
            </a:extLst>
          </p:cNvPr>
          <p:cNvPicPr>
            <a:picLocks noChangeAspect="1"/>
          </p:cNvPicPr>
          <p:nvPr/>
        </p:nvPicPr>
        <p:blipFill>
          <a:blip r:embed="rId5"/>
          <a:stretch>
            <a:fillRect/>
          </a:stretch>
        </p:blipFill>
        <p:spPr>
          <a:xfrm>
            <a:off x="1403417" y="2213074"/>
            <a:ext cx="800100" cy="279400"/>
          </a:xfrm>
          <a:prstGeom prst="rect">
            <a:avLst/>
          </a:prstGeom>
        </p:spPr>
      </p:pic>
      <p:sp>
        <p:nvSpPr>
          <p:cNvPr id="4" name="TextBox 3">
            <a:extLst>
              <a:ext uri="{FF2B5EF4-FFF2-40B4-BE49-F238E27FC236}">
                <a16:creationId xmlns:a16="http://schemas.microsoft.com/office/drawing/2014/main" id="{95DAFBBE-6EB5-EF52-B5D8-BA523E6CFF00}"/>
              </a:ext>
            </a:extLst>
          </p:cNvPr>
          <p:cNvSpPr txBox="1"/>
          <p:nvPr/>
        </p:nvSpPr>
        <p:spPr>
          <a:xfrm>
            <a:off x="822701" y="2774665"/>
            <a:ext cx="8056338" cy="3477875"/>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cs typeface="+mn-lt"/>
              </a:rPr>
              <a:t>If the probability of tails is     then the probability of heads is            . </a:t>
            </a:r>
          </a:p>
          <a:p>
            <a:r>
              <a:rPr lang="en-US" sz="2000" dirty="0">
                <a:latin typeface="Helvetica Neue Light" panose="02000403000000020004" pitchFamily="2" charset="0"/>
                <a:ea typeface="Helvetica Neue Light" panose="02000403000000020004" pitchFamily="2" charset="0"/>
                <a:cs typeface="+mn-lt"/>
              </a:rPr>
              <a:t>This means the probability of observing the sequence      is</a:t>
            </a:r>
            <a:endParaRPr lang="en-US" sz="2000" dirty="0">
              <a:latin typeface="Helvetica Neue Light" panose="02000403000000020004" pitchFamily="2" charset="0"/>
              <a:ea typeface="Helvetica Neue Light" panose="02000403000000020004" pitchFamily="2" charset="0"/>
            </a:endParaRPr>
          </a:p>
          <a:p>
            <a:pPr marL="0" indent="0">
              <a:buNone/>
            </a:pPr>
            <a:r>
              <a:rPr lang="en-US" sz="2000" dirty="0">
                <a:latin typeface="Helvetica Neue Light" panose="02000403000000020004" pitchFamily="2" charset="0"/>
                <a:ea typeface="Helvetica Neue Light" panose="02000403000000020004" pitchFamily="2" charset="0"/>
                <a:cs typeface="+mn-lt"/>
              </a:rPr>
              <a:t>               </a:t>
            </a:r>
          </a:p>
          <a:p>
            <a:pPr marL="0" indent="0">
              <a:buNone/>
            </a:pPr>
            <a:endParaRPr lang="en-US" sz="2000" dirty="0">
              <a:latin typeface="Helvetica Neue Light" panose="02000403000000020004" pitchFamily="2" charset="0"/>
              <a:ea typeface="Helvetica Neue Light" panose="02000403000000020004" pitchFamily="2" charset="0"/>
              <a:cs typeface="Calibri" panose="020F0502020204030204"/>
            </a:endParaRPr>
          </a:p>
          <a:p>
            <a:pPr marL="0" indent="0">
              <a:buNone/>
            </a:pPr>
            <a:r>
              <a:rPr lang="en-US" sz="2000" dirty="0">
                <a:latin typeface="Helvetica Neue Light" panose="02000403000000020004" pitchFamily="2" charset="0"/>
                <a:ea typeface="Helvetica Neue Light" panose="02000403000000020004" pitchFamily="2" charset="0"/>
                <a:cs typeface="+mn-lt"/>
              </a:rPr>
              <a:t>           </a:t>
            </a: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r>
              <a:rPr lang="en-US" sz="2000" dirty="0">
                <a:latin typeface="Helvetica Neue Light" panose="02000403000000020004" pitchFamily="2" charset="0"/>
                <a:ea typeface="Helvetica Neue Light" panose="02000403000000020004" pitchFamily="2" charset="0"/>
                <a:cs typeface="+mn-lt"/>
              </a:rPr>
              <a:t>which is simply</a:t>
            </a:r>
            <a:endParaRPr lang="en-US" sz="2000" dirty="0">
              <a:latin typeface="Helvetica Neue Light" panose="02000403000000020004" pitchFamily="2" charset="0"/>
              <a:ea typeface="Helvetica Neue Light" panose="02000403000000020004" pitchFamily="2" charset="0"/>
              <a:cs typeface="Calibri" panose="020F0502020204030204"/>
            </a:endParaRPr>
          </a:p>
          <a:p>
            <a:pPr marL="0" indent="0">
              <a:buNone/>
            </a:pPr>
            <a:r>
              <a:rPr lang="en-US" sz="2000" dirty="0">
                <a:latin typeface="Helvetica Neue Light" panose="02000403000000020004" pitchFamily="2" charset="0"/>
                <a:ea typeface="Helvetica Neue Light" panose="02000403000000020004" pitchFamily="2" charset="0"/>
                <a:cs typeface="+mn-lt"/>
              </a:rPr>
              <a:t>          </a:t>
            </a: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r>
              <a:rPr lang="en-US" sz="2000" dirty="0">
                <a:latin typeface="Helvetica Neue Light" panose="02000403000000020004" pitchFamily="2" charset="0"/>
                <a:ea typeface="Helvetica Neue Light" panose="02000403000000020004" pitchFamily="2" charset="0"/>
                <a:cs typeface="+mn-lt"/>
              </a:rPr>
              <a:t>where        is the number of tails.</a:t>
            </a:r>
            <a:endParaRPr lang="en-US" sz="2000" dirty="0">
              <a:latin typeface="Helvetica Neue Light" panose="02000403000000020004" pitchFamily="2" charset="0"/>
              <a:ea typeface="Helvetica Neue Light" panose="02000403000000020004" pitchFamily="2" charset="0"/>
              <a:cs typeface="Calibri" panose="020F0502020204030204"/>
            </a:endParaRPr>
          </a:p>
        </p:txBody>
      </p:sp>
      <p:pic>
        <p:nvPicPr>
          <p:cNvPr id="3" name="Picture 2">
            <a:extLst>
              <a:ext uri="{FF2B5EF4-FFF2-40B4-BE49-F238E27FC236}">
                <a16:creationId xmlns:a16="http://schemas.microsoft.com/office/drawing/2014/main" id="{8A7F3458-E292-55BF-2B98-1E5F26E0FC8A}"/>
              </a:ext>
            </a:extLst>
          </p:cNvPr>
          <p:cNvPicPr>
            <a:picLocks noChangeAspect="1"/>
          </p:cNvPicPr>
          <p:nvPr/>
        </p:nvPicPr>
        <p:blipFill>
          <a:blip r:embed="rId6"/>
          <a:stretch>
            <a:fillRect/>
          </a:stretch>
        </p:blipFill>
        <p:spPr>
          <a:xfrm>
            <a:off x="3750697" y="2849658"/>
            <a:ext cx="165100" cy="228600"/>
          </a:xfrm>
          <a:prstGeom prst="rect">
            <a:avLst/>
          </a:prstGeom>
        </p:spPr>
      </p:pic>
      <p:pic>
        <p:nvPicPr>
          <p:cNvPr id="5" name="Picture 4">
            <a:extLst>
              <a:ext uri="{FF2B5EF4-FFF2-40B4-BE49-F238E27FC236}">
                <a16:creationId xmlns:a16="http://schemas.microsoft.com/office/drawing/2014/main" id="{C96BBDAF-2458-1050-7026-3FD7B162173B}"/>
              </a:ext>
            </a:extLst>
          </p:cNvPr>
          <p:cNvPicPr>
            <a:picLocks noChangeAspect="1"/>
          </p:cNvPicPr>
          <p:nvPr/>
        </p:nvPicPr>
        <p:blipFill>
          <a:blip r:embed="rId7"/>
          <a:stretch>
            <a:fillRect/>
          </a:stretch>
        </p:blipFill>
        <p:spPr>
          <a:xfrm>
            <a:off x="7460940" y="2849658"/>
            <a:ext cx="673100" cy="228600"/>
          </a:xfrm>
          <a:prstGeom prst="rect">
            <a:avLst/>
          </a:prstGeom>
        </p:spPr>
      </p:pic>
      <p:pic>
        <p:nvPicPr>
          <p:cNvPr id="14" name="Picture 13">
            <a:extLst>
              <a:ext uri="{FF2B5EF4-FFF2-40B4-BE49-F238E27FC236}">
                <a16:creationId xmlns:a16="http://schemas.microsoft.com/office/drawing/2014/main" id="{A833256E-EB1B-37EE-10EA-FC4DADD2EAA5}"/>
              </a:ext>
            </a:extLst>
          </p:cNvPr>
          <p:cNvPicPr>
            <a:picLocks noChangeAspect="1"/>
          </p:cNvPicPr>
          <p:nvPr/>
        </p:nvPicPr>
        <p:blipFill>
          <a:blip r:embed="rId8"/>
          <a:stretch>
            <a:fillRect/>
          </a:stretch>
        </p:blipFill>
        <p:spPr>
          <a:xfrm>
            <a:off x="1729475" y="5985571"/>
            <a:ext cx="254000" cy="139700"/>
          </a:xfrm>
          <a:prstGeom prst="rect">
            <a:avLst/>
          </a:prstGeom>
        </p:spPr>
      </p:pic>
      <p:pic>
        <p:nvPicPr>
          <p:cNvPr id="16" name="Picture 15">
            <a:extLst>
              <a:ext uri="{FF2B5EF4-FFF2-40B4-BE49-F238E27FC236}">
                <a16:creationId xmlns:a16="http://schemas.microsoft.com/office/drawing/2014/main" id="{A020B370-1283-5413-A2A4-10EA937777D9}"/>
              </a:ext>
            </a:extLst>
          </p:cNvPr>
          <p:cNvPicPr>
            <a:picLocks noChangeAspect="1"/>
          </p:cNvPicPr>
          <p:nvPr/>
        </p:nvPicPr>
        <p:blipFill>
          <a:blip r:embed="rId9"/>
          <a:stretch>
            <a:fillRect/>
          </a:stretch>
        </p:blipFill>
        <p:spPr>
          <a:xfrm>
            <a:off x="6808755" y="3170443"/>
            <a:ext cx="254000" cy="215900"/>
          </a:xfrm>
          <a:prstGeom prst="rect">
            <a:avLst/>
          </a:prstGeom>
        </p:spPr>
      </p:pic>
      <p:sp>
        <p:nvSpPr>
          <p:cNvPr id="17" name="TextBox 16">
            <a:extLst>
              <a:ext uri="{FF2B5EF4-FFF2-40B4-BE49-F238E27FC236}">
                <a16:creationId xmlns:a16="http://schemas.microsoft.com/office/drawing/2014/main" id="{BBE26EAA-D5A0-564F-8998-7D66BEE4B47D}"/>
              </a:ext>
            </a:extLst>
          </p:cNvPr>
          <p:cNvSpPr txBox="1"/>
          <p:nvPr/>
        </p:nvSpPr>
        <p:spPr>
          <a:xfrm>
            <a:off x="817708" y="1817469"/>
            <a:ext cx="663199" cy="400110"/>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Q1.</a:t>
            </a:r>
          </a:p>
        </p:txBody>
      </p:sp>
      <p:pic>
        <p:nvPicPr>
          <p:cNvPr id="7" name="Picture 6">
            <a:extLst>
              <a:ext uri="{FF2B5EF4-FFF2-40B4-BE49-F238E27FC236}">
                <a16:creationId xmlns:a16="http://schemas.microsoft.com/office/drawing/2014/main" id="{8CCDAE5C-3F80-0B50-69EE-64A59768FFDB}"/>
              </a:ext>
            </a:extLst>
          </p:cNvPr>
          <p:cNvPicPr>
            <a:picLocks noChangeAspect="1"/>
          </p:cNvPicPr>
          <p:nvPr/>
        </p:nvPicPr>
        <p:blipFill>
          <a:blip r:embed="rId10"/>
          <a:stretch>
            <a:fillRect/>
          </a:stretch>
        </p:blipFill>
        <p:spPr>
          <a:xfrm>
            <a:off x="2871755" y="3646522"/>
            <a:ext cx="3619500" cy="850900"/>
          </a:xfrm>
          <a:prstGeom prst="rect">
            <a:avLst/>
          </a:prstGeom>
        </p:spPr>
      </p:pic>
      <p:pic>
        <p:nvPicPr>
          <p:cNvPr id="11" name="Picture 10">
            <a:extLst>
              <a:ext uri="{FF2B5EF4-FFF2-40B4-BE49-F238E27FC236}">
                <a16:creationId xmlns:a16="http://schemas.microsoft.com/office/drawing/2014/main" id="{A832A40C-F47B-D02D-F1D7-573352FCE29E}"/>
              </a:ext>
            </a:extLst>
          </p:cNvPr>
          <p:cNvPicPr>
            <a:picLocks noChangeAspect="1"/>
          </p:cNvPicPr>
          <p:nvPr/>
        </p:nvPicPr>
        <p:blipFill>
          <a:blip r:embed="rId11"/>
          <a:stretch>
            <a:fillRect/>
          </a:stretch>
        </p:blipFill>
        <p:spPr>
          <a:xfrm>
            <a:off x="2871755" y="5266838"/>
            <a:ext cx="3225800" cy="317500"/>
          </a:xfrm>
          <a:prstGeom prst="rect">
            <a:avLst/>
          </a:prstGeom>
        </p:spPr>
      </p:pic>
    </p:spTree>
    <p:extLst>
      <p:ext uri="{BB962C8B-B14F-4D97-AF65-F5344CB8AC3E}">
        <p14:creationId xmlns:p14="http://schemas.microsoft.com/office/powerpoint/2010/main" val="36289646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22705D-5F0B-96B6-7E2A-21621045A901}"/>
              </a:ext>
            </a:extLst>
          </p:cNvPr>
          <p:cNvSpPr txBox="1"/>
          <p:nvPr/>
        </p:nvSpPr>
        <p:spPr>
          <a:xfrm>
            <a:off x="822701" y="946838"/>
            <a:ext cx="10656285" cy="830997"/>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Example: Modelling a possibly biased coin – Q2 likelihood of sequence with m tails</a:t>
            </a:r>
            <a:endParaRPr lang="en-ES" sz="2400" dirty="0"/>
          </a:p>
        </p:txBody>
      </p:sp>
      <p:sp>
        <p:nvSpPr>
          <p:cNvPr id="6" name="TextBox 5">
            <a:extLst>
              <a:ext uri="{FF2B5EF4-FFF2-40B4-BE49-F238E27FC236}">
                <a16:creationId xmlns:a16="http://schemas.microsoft.com/office/drawing/2014/main" id="{E6A1412E-918C-6B75-9E0B-A31702A4BE66}"/>
              </a:ext>
            </a:extLst>
          </p:cNvPr>
          <p:cNvSpPr txBox="1"/>
          <p:nvPr/>
        </p:nvSpPr>
        <p:spPr>
          <a:xfrm>
            <a:off x="1307881" y="2127979"/>
            <a:ext cx="9995115" cy="400110"/>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rPr>
              <a:t>What is the probability of getting exactly       tails in     throws?</a:t>
            </a:r>
            <a:endParaRPr lang="en-US" sz="2000" dirty="0">
              <a:latin typeface="Helvetica Neue Light" panose="02000403000000020004" pitchFamily="2" charset="0"/>
              <a:ea typeface="Helvetica Neue Light" panose="02000403000000020004" pitchFamily="2" charset="0"/>
              <a:cs typeface="+mn-lt"/>
            </a:endParaRPr>
          </a:p>
        </p:txBody>
      </p:sp>
      <p:sp>
        <p:nvSpPr>
          <p:cNvPr id="17" name="TextBox 16">
            <a:extLst>
              <a:ext uri="{FF2B5EF4-FFF2-40B4-BE49-F238E27FC236}">
                <a16:creationId xmlns:a16="http://schemas.microsoft.com/office/drawing/2014/main" id="{BBE26EAA-D5A0-564F-8998-7D66BEE4B47D}"/>
              </a:ext>
            </a:extLst>
          </p:cNvPr>
          <p:cNvSpPr txBox="1"/>
          <p:nvPr/>
        </p:nvSpPr>
        <p:spPr>
          <a:xfrm>
            <a:off x="817708" y="2127714"/>
            <a:ext cx="663199" cy="400110"/>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Q2.</a:t>
            </a:r>
          </a:p>
        </p:txBody>
      </p:sp>
      <p:pic>
        <p:nvPicPr>
          <p:cNvPr id="3" name="Picture 2">
            <a:extLst>
              <a:ext uri="{FF2B5EF4-FFF2-40B4-BE49-F238E27FC236}">
                <a16:creationId xmlns:a16="http://schemas.microsoft.com/office/drawing/2014/main" id="{B02F39C1-7B2F-AA74-7342-4BC5747F66FC}"/>
              </a:ext>
            </a:extLst>
          </p:cNvPr>
          <p:cNvPicPr>
            <a:picLocks noChangeAspect="1"/>
          </p:cNvPicPr>
          <p:nvPr/>
        </p:nvPicPr>
        <p:blipFill>
          <a:blip r:embed="rId3"/>
          <a:stretch>
            <a:fillRect/>
          </a:stretch>
        </p:blipFill>
        <p:spPr>
          <a:xfrm>
            <a:off x="5861710" y="2280415"/>
            <a:ext cx="254000" cy="139700"/>
          </a:xfrm>
          <a:prstGeom prst="rect">
            <a:avLst/>
          </a:prstGeom>
        </p:spPr>
      </p:pic>
      <p:pic>
        <p:nvPicPr>
          <p:cNvPr id="4" name="Picture 3">
            <a:extLst>
              <a:ext uri="{FF2B5EF4-FFF2-40B4-BE49-F238E27FC236}">
                <a16:creationId xmlns:a16="http://schemas.microsoft.com/office/drawing/2014/main" id="{F1B1AB1B-8DBD-3899-5F24-98FFBA472D88}"/>
              </a:ext>
            </a:extLst>
          </p:cNvPr>
          <p:cNvPicPr>
            <a:picLocks noChangeAspect="1"/>
          </p:cNvPicPr>
          <p:nvPr/>
        </p:nvPicPr>
        <p:blipFill>
          <a:blip r:embed="rId4"/>
          <a:stretch>
            <a:fillRect/>
          </a:stretch>
        </p:blipFill>
        <p:spPr>
          <a:xfrm>
            <a:off x="7005849" y="2284553"/>
            <a:ext cx="177800" cy="139700"/>
          </a:xfrm>
          <a:prstGeom prst="rect">
            <a:avLst/>
          </a:prstGeom>
        </p:spPr>
      </p:pic>
    </p:spTree>
    <p:extLst>
      <p:ext uri="{BB962C8B-B14F-4D97-AF65-F5344CB8AC3E}">
        <p14:creationId xmlns:p14="http://schemas.microsoft.com/office/powerpoint/2010/main" val="8316140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22705D-5F0B-96B6-7E2A-21621045A901}"/>
              </a:ext>
            </a:extLst>
          </p:cNvPr>
          <p:cNvSpPr txBox="1"/>
          <p:nvPr/>
        </p:nvSpPr>
        <p:spPr>
          <a:xfrm>
            <a:off x="822701" y="946838"/>
            <a:ext cx="10656285" cy="830997"/>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Example: Modelling a possibly biased coin – Q2 likelihood of sequence with m tails</a:t>
            </a:r>
            <a:endParaRPr lang="en-ES" sz="2400" dirty="0"/>
          </a:p>
        </p:txBody>
      </p:sp>
      <p:sp>
        <p:nvSpPr>
          <p:cNvPr id="6" name="TextBox 5">
            <a:extLst>
              <a:ext uri="{FF2B5EF4-FFF2-40B4-BE49-F238E27FC236}">
                <a16:creationId xmlns:a16="http://schemas.microsoft.com/office/drawing/2014/main" id="{E6A1412E-918C-6B75-9E0B-A31702A4BE66}"/>
              </a:ext>
            </a:extLst>
          </p:cNvPr>
          <p:cNvSpPr txBox="1"/>
          <p:nvPr/>
        </p:nvSpPr>
        <p:spPr>
          <a:xfrm>
            <a:off x="1307881" y="2127979"/>
            <a:ext cx="9995115" cy="400110"/>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rPr>
              <a:t>What is the probability of getting exactly       tails in     throws?</a:t>
            </a:r>
            <a:endParaRPr lang="en-US" sz="2000" dirty="0">
              <a:latin typeface="Helvetica Neue Light" panose="02000403000000020004" pitchFamily="2" charset="0"/>
              <a:ea typeface="Helvetica Neue Light" panose="02000403000000020004" pitchFamily="2" charset="0"/>
              <a:cs typeface="+mn-lt"/>
            </a:endParaRPr>
          </a:p>
        </p:txBody>
      </p:sp>
      <p:sp>
        <p:nvSpPr>
          <p:cNvPr id="17" name="TextBox 16">
            <a:extLst>
              <a:ext uri="{FF2B5EF4-FFF2-40B4-BE49-F238E27FC236}">
                <a16:creationId xmlns:a16="http://schemas.microsoft.com/office/drawing/2014/main" id="{BBE26EAA-D5A0-564F-8998-7D66BEE4B47D}"/>
              </a:ext>
            </a:extLst>
          </p:cNvPr>
          <p:cNvSpPr txBox="1"/>
          <p:nvPr/>
        </p:nvSpPr>
        <p:spPr>
          <a:xfrm>
            <a:off x="817708" y="2127714"/>
            <a:ext cx="663199" cy="400110"/>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Q2.</a:t>
            </a:r>
          </a:p>
        </p:txBody>
      </p:sp>
      <p:pic>
        <p:nvPicPr>
          <p:cNvPr id="3" name="Picture 2">
            <a:extLst>
              <a:ext uri="{FF2B5EF4-FFF2-40B4-BE49-F238E27FC236}">
                <a16:creationId xmlns:a16="http://schemas.microsoft.com/office/drawing/2014/main" id="{B02F39C1-7B2F-AA74-7342-4BC5747F66FC}"/>
              </a:ext>
            </a:extLst>
          </p:cNvPr>
          <p:cNvPicPr>
            <a:picLocks noChangeAspect="1"/>
          </p:cNvPicPr>
          <p:nvPr/>
        </p:nvPicPr>
        <p:blipFill>
          <a:blip r:embed="rId3"/>
          <a:stretch>
            <a:fillRect/>
          </a:stretch>
        </p:blipFill>
        <p:spPr>
          <a:xfrm>
            <a:off x="5861710" y="2278336"/>
            <a:ext cx="254000" cy="139700"/>
          </a:xfrm>
          <a:prstGeom prst="rect">
            <a:avLst/>
          </a:prstGeom>
        </p:spPr>
      </p:pic>
      <p:pic>
        <p:nvPicPr>
          <p:cNvPr id="4" name="Picture 3">
            <a:extLst>
              <a:ext uri="{FF2B5EF4-FFF2-40B4-BE49-F238E27FC236}">
                <a16:creationId xmlns:a16="http://schemas.microsoft.com/office/drawing/2014/main" id="{F1B1AB1B-8DBD-3899-5F24-98FFBA472D88}"/>
              </a:ext>
            </a:extLst>
          </p:cNvPr>
          <p:cNvPicPr>
            <a:picLocks noChangeAspect="1"/>
          </p:cNvPicPr>
          <p:nvPr/>
        </p:nvPicPr>
        <p:blipFill>
          <a:blip r:embed="rId4"/>
          <a:stretch>
            <a:fillRect/>
          </a:stretch>
        </p:blipFill>
        <p:spPr>
          <a:xfrm>
            <a:off x="7005849" y="2284553"/>
            <a:ext cx="177800" cy="139700"/>
          </a:xfrm>
          <a:prstGeom prst="rect">
            <a:avLst/>
          </a:prstGeom>
        </p:spPr>
      </p:pic>
      <p:sp>
        <p:nvSpPr>
          <p:cNvPr id="5" name="TextBox 4">
            <a:extLst>
              <a:ext uri="{FF2B5EF4-FFF2-40B4-BE49-F238E27FC236}">
                <a16:creationId xmlns:a16="http://schemas.microsoft.com/office/drawing/2014/main" id="{C3450CDC-A9B7-415F-4196-E4527839BB89}"/>
              </a:ext>
            </a:extLst>
          </p:cNvPr>
          <p:cNvSpPr txBox="1"/>
          <p:nvPr/>
        </p:nvSpPr>
        <p:spPr>
          <a:xfrm>
            <a:off x="817708" y="2877703"/>
            <a:ext cx="10633074" cy="1015663"/>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cs typeface="+mn-lt"/>
              </a:rPr>
              <a:t>In Q1 we are considering a fixed sequence of events but to answer Q2 we need to account for the fact that there are multiple ways of getting      tails in a sequence of     throws. </a:t>
            </a:r>
          </a:p>
          <a:p>
            <a:r>
              <a:rPr lang="en-US" sz="2000" dirty="0">
                <a:latin typeface="Helvetica Neue Light" panose="02000403000000020004" pitchFamily="2" charset="0"/>
                <a:ea typeface="Helvetica Neue Light" panose="02000403000000020004" pitchFamily="2" charset="0"/>
                <a:cs typeface="+mn-lt"/>
              </a:rPr>
              <a:t>The answer is given by the Binomial distribution:</a:t>
            </a:r>
            <a:endParaRPr lang="en-ES" sz="2000" dirty="0">
              <a:latin typeface="Helvetica Neue Light" panose="02000403000000020004" pitchFamily="2" charset="0"/>
              <a:ea typeface="Helvetica Neue Light" panose="02000403000000020004" pitchFamily="2" charset="0"/>
            </a:endParaRPr>
          </a:p>
        </p:txBody>
      </p:sp>
      <p:pic>
        <p:nvPicPr>
          <p:cNvPr id="7" name="Picture 6">
            <a:extLst>
              <a:ext uri="{FF2B5EF4-FFF2-40B4-BE49-F238E27FC236}">
                <a16:creationId xmlns:a16="http://schemas.microsoft.com/office/drawing/2014/main" id="{604510B1-9689-5655-89E3-54A30285EAD7}"/>
              </a:ext>
            </a:extLst>
          </p:cNvPr>
          <p:cNvPicPr>
            <a:picLocks noChangeAspect="1"/>
          </p:cNvPicPr>
          <p:nvPr/>
        </p:nvPicPr>
        <p:blipFill>
          <a:blip r:embed="rId3"/>
          <a:stretch>
            <a:fillRect/>
          </a:stretch>
        </p:blipFill>
        <p:spPr>
          <a:xfrm>
            <a:off x="5978252" y="3346868"/>
            <a:ext cx="254000" cy="139700"/>
          </a:xfrm>
          <a:prstGeom prst="rect">
            <a:avLst/>
          </a:prstGeom>
        </p:spPr>
      </p:pic>
      <p:pic>
        <p:nvPicPr>
          <p:cNvPr id="8" name="Picture 7">
            <a:extLst>
              <a:ext uri="{FF2B5EF4-FFF2-40B4-BE49-F238E27FC236}">
                <a16:creationId xmlns:a16="http://schemas.microsoft.com/office/drawing/2014/main" id="{CC7BB018-D40B-BD23-DEB1-888ADA9FF95A}"/>
              </a:ext>
            </a:extLst>
          </p:cNvPr>
          <p:cNvPicPr>
            <a:picLocks noChangeAspect="1"/>
          </p:cNvPicPr>
          <p:nvPr/>
        </p:nvPicPr>
        <p:blipFill>
          <a:blip r:embed="rId4"/>
          <a:stretch>
            <a:fillRect/>
          </a:stretch>
        </p:blipFill>
        <p:spPr>
          <a:xfrm>
            <a:off x="8687993" y="3346868"/>
            <a:ext cx="177800" cy="139700"/>
          </a:xfrm>
          <a:prstGeom prst="rect">
            <a:avLst/>
          </a:prstGeom>
        </p:spPr>
      </p:pic>
      <p:pic>
        <p:nvPicPr>
          <p:cNvPr id="11" name="Picture 10">
            <a:extLst>
              <a:ext uri="{FF2B5EF4-FFF2-40B4-BE49-F238E27FC236}">
                <a16:creationId xmlns:a16="http://schemas.microsoft.com/office/drawing/2014/main" id="{C7D940FE-BC1C-D951-50EA-DA627A4CFB60}"/>
              </a:ext>
            </a:extLst>
          </p:cNvPr>
          <p:cNvPicPr>
            <a:picLocks noChangeAspect="1"/>
          </p:cNvPicPr>
          <p:nvPr/>
        </p:nvPicPr>
        <p:blipFill>
          <a:blip r:embed="rId5"/>
          <a:stretch>
            <a:fillRect/>
          </a:stretch>
        </p:blipFill>
        <p:spPr>
          <a:xfrm>
            <a:off x="3270910" y="4423199"/>
            <a:ext cx="5181600" cy="723900"/>
          </a:xfrm>
          <a:prstGeom prst="rect">
            <a:avLst/>
          </a:prstGeom>
        </p:spPr>
      </p:pic>
    </p:spTree>
    <p:extLst>
      <p:ext uri="{BB962C8B-B14F-4D97-AF65-F5344CB8AC3E}">
        <p14:creationId xmlns:p14="http://schemas.microsoft.com/office/powerpoint/2010/main" val="646093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22705D-5F0B-96B6-7E2A-21621045A901}"/>
              </a:ext>
            </a:extLst>
          </p:cNvPr>
          <p:cNvSpPr txBox="1"/>
          <p:nvPr/>
        </p:nvSpPr>
        <p:spPr>
          <a:xfrm>
            <a:off x="822701" y="946838"/>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Example: Modelling a possibly biased coin – Q3 maximum likelihood</a:t>
            </a:r>
            <a:endParaRPr lang="en-ES" sz="2400" dirty="0"/>
          </a:p>
        </p:txBody>
      </p:sp>
      <p:sp>
        <p:nvSpPr>
          <p:cNvPr id="6" name="TextBox 5">
            <a:extLst>
              <a:ext uri="{FF2B5EF4-FFF2-40B4-BE49-F238E27FC236}">
                <a16:creationId xmlns:a16="http://schemas.microsoft.com/office/drawing/2014/main" id="{E6A1412E-918C-6B75-9E0B-A31702A4BE66}"/>
              </a:ext>
            </a:extLst>
          </p:cNvPr>
          <p:cNvSpPr txBox="1"/>
          <p:nvPr/>
        </p:nvSpPr>
        <p:spPr>
          <a:xfrm>
            <a:off x="1307881" y="2127979"/>
            <a:ext cx="9995115" cy="400110"/>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rPr>
              <a:t>What is the maximum likelihood solution for    ? </a:t>
            </a:r>
          </a:p>
        </p:txBody>
      </p:sp>
      <p:sp>
        <p:nvSpPr>
          <p:cNvPr id="17" name="TextBox 16">
            <a:extLst>
              <a:ext uri="{FF2B5EF4-FFF2-40B4-BE49-F238E27FC236}">
                <a16:creationId xmlns:a16="http://schemas.microsoft.com/office/drawing/2014/main" id="{BBE26EAA-D5A0-564F-8998-7D66BEE4B47D}"/>
              </a:ext>
            </a:extLst>
          </p:cNvPr>
          <p:cNvSpPr txBox="1"/>
          <p:nvPr/>
        </p:nvSpPr>
        <p:spPr>
          <a:xfrm>
            <a:off x="817708" y="2127714"/>
            <a:ext cx="663199" cy="400110"/>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Q3.</a:t>
            </a:r>
          </a:p>
        </p:txBody>
      </p:sp>
      <p:pic>
        <p:nvPicPr>
          <p:cNvPr id="5" name="Picture 4">
            <a:extLst>
              <a:ext uri="{FF2B5EF4-FFF2-40B4-BE49-F238E27FC236}">
                <a16:creationId xmlns:a16="http://schemas.microsoft.com/office/drawing/2014/main" id="{1065E189-1E2C-3629-95B5-FEBB165CAA83}"/>
              </a:ext>
            </a:extLst>
          </p:cNvPr>
          <p:cNvPicPr>
            <a:picLocks noChangeAspect="1"/>
          </p:cNvPicPr>
          <p:nvPr/>
        </p:nvPicPr>
        <p:blipFill>
          <a:blip r:embed="rId3"/>
          <a:stretch>
            <a:fillRect/>
          </a:stretch>
        </p:blipFill>
        <p:spPr>
          <a:xfrm>
            <a:off x="6222888" y="2213469"/>
            <a:ext cx="165100" cy="228600"/>
          </a:xfrm>
          <a:prstGeom prst="rect">
            <a:avLst/>
          </a:prstGeom>
        </p:spPr>
      </p:pic>
    </p:spTree>
    <p:extLst>
      <p:ext uri="{BB962C8B-B14F-4D97-AF65-F5344CB8AC3E}">
        <p14:creationId xmlns:p14="http://schemas.microsoft.com/office/powerpoint/2010/main" val="29107222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22705D-5F0B-96B6-7E2A-21621045A901}"/>
              </a:ext>
            </a:extLst>
          </p:cNvPr>
          <p:cNvSpPr txBox="1"/>
          <p:nvPr/>
        </p:nvSpPr>
        <p:spPr>
          <a:xfrm>
            <a:off x="822701" y="946838"/>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Example: Modelling a possibly biased coin – Q3 maximum likelihood</a:t>
            </a:r>
            <a:endParaRPr lang="en-ES" sz="2400" dirty="0"/>
          </a:p>
        </p:txBody>
      </p:sp>
      <p:sp>
        <p:nvSpPr>
          <p:cNvPr id="6" name="TextBox 5">
            <a:extLst>
              <a:ext uri="{FF2B5EF4-FFF2-40B4-BE49-F238E27FC236}">
                <a16:creationId xmlns:a16="http://schemas.microsoft.com/office/drawing/2014/main" id="{E6A1412E-918C-6B75-9E0B-A31702A4BE66}"/>
              </a:ext>
            </a:extLst>
          </p:cNvPr>
          <p:cNvSpPr txBox="1"/>
          <p:nvPr/>
        </p:nvSpPr>
        <p:spPr>
          <a:xfrm>
            <a:off x="1307881" y="1795961"/>
            <a:ext cx="9995115" cy="400110"/>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rPr>
              <a:t>What is the maximum likelihood solution for    ? </a:t>
            </a:r>
          </a:p>
        </p:txBody>
      </p:sp>
      <p:sp>
        <p:nvSpPr>
          <p:cNvPr id="17" name="TextBox 16">
            <a:extLst>
              <a:ext uri="{FF2B5EF4-FFF2-40B4-BE49-F238E27FC236}">
                <a16:creationId xmlns:a16="http://schemas.microsoft.com/office/drawing/2014/main" id="{BBE26EAA-D5A0-564F-8998-7D66BEE4B47D}"/>
              </a:ext>
            </a:extLst>
          </p:cNvPr>
          <p:cNvSpPr txBox="1"/>
          <p:nvPr/>
        </p:nvSpPr>
        <p:spPr>
          <a:xfrm>
            <a:off x="817708" y="1795696"/>
            <a:ext cx="663199" cy="400110"/>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Q3.</a:t>
            </a:r>
          </a:p>
        </p:txBody>
      </p:sp>
      <p:pic>
        <p:nvPicPr>
          <p:cNvPr id="5" name="Picture 4">
            <a:extLst>
              <a:ext uri="{FF2B5EF4-FFF2-40B4-BE49-F238E27FC236}">
                <a16:creationId xmlns:a16="http://schemas.microsoft.com/office/drawing/2014/main" id="{1065E189-1E2C-3629-95B5-FEBB165CAA83}"/>
              </a:ext>
            </a:extLst>
          </p:cNvPr>
          <p:cNvPicPr>
            <a:picLocks noChangeAspect="1"/>
          </p:cNvPicPr>
          <p:nvPr/>
        </p:nvPicPr>
        <p:blipFill>
          <a:blip r:embed="rId3"/>
          <a:stretch>
            <a:fillRect/>
          </a:stretch>
        </p:blipFill>
        <p:spPr>
          <a:xfrm>
            <a:off x="6222888" y="1881451"/>
            <a:ext cx="165100" cy="228600"/>
          </a:xfrm>
          <a:prstGeom prst="rect">
            <a:avLst/>
          </a:prstGeom>
        </p:spPr>
      </p:pic>
      <p:sp>
        <p:nvSpPr>
          <p:cNvPr id="8" name="TextBox 7">
            <a:extLst>
              <a:ext uri="{FF2B5EF4-FFF2-40B4-BE49-F238E27FC236}">
                <a16:creationId xmlns:a16="http://schemas.microsoft.com/office/drawing/2014/main" id="{737B4582-D2D5-CD12-8B4E-801F72D758DA}"/>
              </a:ext>
            </a:extLst>
          </p:cNvPr>
          <p:cNvSpPr txBox="1"/>
          <p:nvPr/>
        </p:nvSpPr>
        <p:spPr>
          <a:xfrm>
            <a:off x="839674" y="2487962"/>
            <a:ext cx="10197622" cy="1938992"/>
          </a:xfrm>
          <a:prstGeom prst="rect">
            <a:avLst/>
          </a:prstGeom>
          <a:noFill/>
        </p:spPr>
        <p:txBody>
          <a:bodyPr wrap="square">
            <a:spAutoFit/>
          </a:bodyPr>
          <a:lstStyle/>
          <a:p>
            <a:r>
              <a:rPr lang="en-GB" sz="2000" dirty="0">
                <a:effectLst/>
                <a:latin typeface="Helvetica Neue Light" panose="02000403000000020004" pitchFamily="2" charset="0"/>
                <a:ea typeface="Helvetica Neue Light" panose="02000403000000020004" pitchFamily="2" charset="0"/>
              </a:rPr>
              <a:t>We want to find the maximum of the likelihood function found in Q1 or Q2. </a:t>
            </a:r>
          </a:p>
          <a:p>
            <a:endParaRPr lang="en-GB" sz="2000" dirty="0">
              <a:latin typeface="Helvetica Neue Light" panose="02000403000000020004" pitchFamily="2" charset="0"/>
              <a:ea typeface="Helvetica Neue Light" panose="02000403000000020004" pitchFamily="2" charset="0"/>
            </a:endParaRPr>
          </a:p>
          <a:p>
            <a:endParaRPr lang="en-GB" sz="2000" dirty="0">
              <a:effectLst/>
              <a:latin typeface="Helvetica Neue Light" panose="02000403000000020004" pitchFamily="2" charset="0"/>
              <a:ea typeface="Helvetica Neue Light" panose="02000403000000020004" pitchFamily="2" charset="0"/>
            </a:endParaRPr>
          </a:p>
          <a:p>
            <a:endParaRPr lang="en-GB" sz="2000" dirty="0">
              <a:effectLst/>
              <a:latin typeface="Helvetica Neue Light" panose="02000403000000020004" pitchFamily="2" charset="0"/>
              <a:ea typeface="Helvetica Neue Light" panose="02000403000000020004" pitchFamily="2" charset="0"/>
            </a:endParaRPr>
          </a:p>
          <a:p>
            <a:r>
              <a:rPr lang="en-GB" sz="2000" dirty="0">
                <a:effectLst/>
                <a:latin typeface="Helvetica Neue Light" panose="02000403000000020004" pitchFamily="2" charset="0"/>
                <a:ea typeface="Helvetica Neue Light" panose="02000403000000020004" pitchFamily="2" charset="0"/>
              </a:rPr>
              <a:t>One way to do this is to first take the log of the expression, then differentiate </a:t>
            </a:r>
            <a:r>
              <a:rPr lang="en-GB" sz="2000" dirty="0" err="1">
                <a:effectLst/>
                <a:latin typeface="Helvetica Neue Light" panose="02000403000000020004" pitchFamily="2" charset="0"/>
                <a:ea typeface="Helvetica Neue Light" panose="02000403000000020004" pitchFamily="2" charset="0"/>
              </a:rPr>
              <a:t>w.r.t</a:t>
            </a:r>
            <a:r>
              <a:rPr lang="en-GB" sz="2000" dirty="0">
                <a:effectLst/>
                <a:latin typeface="Helvetica Neue Light" panose="02000403000000020004" pitchFamily="2" charset="0"/>
                <a:ea typeface="Helvetica Neue Light" panose="02000403000000020004" pitchFamily="2" charset="0"/>
              </a:rPr>
              <a:t> </a:t>
            </a:r>
            <a:r>
              <a:rPr lang="en-GB" sz="2000" u="none" strike="noStrike" dirty="0">
                <a:effectLst/>
                <a:latin typeface="Helvetica Neue Light" panose="02000403000000020004" pitchFamily="2" charset="0"/>
                <a:ea typeface="Helvetica Neue Light" panose="02000403000000020004" pitchFamily="2" charset="0"/>
              </a:rPr>
              <a:t>𝜆</a:t>
            </a:r>
            <a:r>
              <a:rPr lang="en-GB" sz="2000" dirty="0">
                <a:effectLst/>
                <a:latin typeface="Helvetica Neue Light" panose="02000403000000020004" pitchFamily="2" charset="0"/>
                <a:ea typeface="Helvetica Neue Light" panose="02000403000000020004" pitchFamily="2" charset="0"/>
              </a:rPr>
              <a:t>, then find when the resulting expression vanishes. This gives</a:t>
            </a:r>
            <a:endParaRPr lang="en-ES" sz="2000" dirty="0">
              <a:latin typeface="Helvetica Neue Light" panose="02000403000000020004" pitchFamily="2" charset="0"/>
              <a:ea typeface="Helvetica Neue Light" panose="02000403000000020004" pitchFamily="2" charset="0"/>
            </a:endParaRPr>
          </a:p>
        </p:txBody>
      </p:sp>
      <p:pic>
        <p:nvPicPr>
          <p:cNvPr id="9" name="Picture 8">
            <a:extLst>
              <a:ext uri="{FF2B5EF4-FFF2-40B4-BE49-F238E27FC236}">
                <a16:creationId xmlns:a16="http://schemas.microsoft.com/office/drawing/2014/main" id="{3A757821-9303-6312-B0D1-6FAB44A9C563}"/>
              </a:ext>
            </a:extLst>
          </p:cNvPr>
          <p:cNvPicPr>
            <a:picLocks noChangeAspect="1"/>
          </p:cNvPicPr>
          <p:nvPr/>
        </p:nvPicPr>
        <p:blipFill>
          <a:blip r:embed="rId4"/>
          <a:stretch>
            <a:fillRect/>
          </a:stretch>
        </p:blipFill>
        <p:spPr>
          <a:xfrm>
            <a:off x="5587888" y="4720219"/>
            <a:ext cx="1270000" cy="571500"/>
          </a:xfrm>
          <a:prstGeom prst="rect">
            <a:avLst/>
          </a:prstGeom>
        </p:spPr>
      </p:pic>
      <p:sp>
        <p:nvSpPr>
          <p:cNvPr id="11" name="TextBox 10">
            <a:extLst>
              <a:ext uri="{FF2B5EF4-FFF2-40B4-BE49-F238E27FC236}">
                <a16:creationId xmlns:a16="http://schemas.microsoft.com/office/drawing/2014/main" id="{E87B4A41-F640-9367-3F0E-C148763DFE72}"/>
              </a:ext>
            </a:extLst>
          </p:cNvPr>
          <p:cNvSpPr txBox="1"/>
          <p:nvPr/>
        </p:nvSpPr>
        <p:spPr>
          <a:xfrm>
            <a:off x="861641" y="5557219"/>
            <a:ext cx="10153689" cy="707886"/>
          </a:xfrm>
          <a:prstGeom prst="rect">
            <a:avLst/>
          </a:prstGeom>
          <a:noFill/>
        </p:spPr>
        <p:txBody>
          <a:bodyPr wrap="square">
            <a:spAutoFit/>
          </a:bodyPr>
          <a:lstStyle/>
          <a:p>
            <a:r>
              <a:rPr lang="en-GB" sz="2000" dirty="0">
                <a:effectLst/>
                <a:latin typeface="Helvetica Neue Light" panose="02000403000000020004" pitchFamily="2" charset="0"/>
                <a:ea typeface="Helvetica Neue Light" panose="02000403000000020004" pitchFamily="2" charset="0"/>
              </a:rPr>
              <a:t>This is great! This is what one might have guessed before doing any algebra. The probability of getting a tails is given by the empirical frequency of tails in the dataset </a:t>
            </a:r>
            <a:r>
              <a:rPr lang="en-GB" sz="2000" u="none" strike="noStrike" dirty="0">
                <a:effectLst/>
                <a:latin typeface="Helvetica Neue Light" panose="02000403000000020004" pitchFamily="2" charset="0"/>
                <a:ea typeface="Helvetica Neue Light" panose="02000403000000020004" pitchFamily="2" charset="0"/>
              </a:rPr>
              <a:t>𝐷</a:t>
            </a:r>
            <a:r>
              <a:rPr lang="en-GB" sz="2000" dirty="0">
                <a:effectLst/>
                <a:latin typeface="Helvetica Neue Light" panose="02000403000000020004" pitchFamily="2" charset="0"/>
                <a:ea typeface="Helvetica Neue Light" panose="02000403000000020004" pitchFamily="2" charset="0"/>
              </a:rPr>
              <a:t>.</a:t>
            </a:r>
            <a:endParaRPr lang="en-ES" sz="2000" dirty="0">
              <a:latin typeface="Helvetica Neue Light" panose="02000403000000020004" pitchFamily="2" charset="0"/>
              <a:ea typeface="Helvetica Neue Light" panose="02000403000000020004" pitchFamily="2" charset="0"/>
            </a:endParaRPr>
          </a:p>
        </p:txBody>
      </p:sp>
      <p:pic>
        <p:nvPicPr>
          <p:cNvPr id="3" name="Picture 2">
            <a:extLst>
              <a:ext uri="{FF2B5EF4-FFF2-40B4-BE49-F238E27FC236}">
                <a16:creationId xmlns:a16="http://schemas.microsoft.com/office/drawing/2014/main" id="{61359AF0-489A-BA24-856B-C9E9A9898426}"/>
              </a:ext>
            </a:extLst>
          </p:cNvPr>
          <p:cNvPicPr>
            <a:picLocks noChangeAspect="1"/>
          </p:cNvPicPr>
          <p:nvPr/>
        </p:nvPicPr>
        <p:blipFill>
          <a:blip r:embed="rId5"/>
          <a:stretch>
            <a:fillRect/>
          </a:stretch>
        </p:blipFill>
        <p:spPr>
          <a:xfrm>
            <a:off x="4938619" y="3136109"/>
            <a:ext cx="3225800" cy="317500"/>
          </a:xfrm>
          <a:prstGeom prst="rect">
            <a:avLst/>
          </a:prstGeom>
        </p:spPr>
      </p:pic>
    </p:spTree>
    <p:extLst>
      <p:ext uri="{BB962C8B-B14F-4D97-AF65-F5344CB8AC3E}">
        <p14:creationId xmlns:p14="http://schemas.microsoft.com/office/powerpoint/2010/main" val="10091472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22705D-5F0B-96B6-7E2A-21621045A901}"/>
              </a:ext>
            </a:extLst>
          </p:cNvPr>
          <p:cNvSpPr txBox="1"/>
          <p:nvPr/>
        </p:nvSpPr>
        <p:spPr>
          <a:xfrm>
            <a:off x="822701" y="946838"/>
            <a:ext cx="10656285" cy="830997"/>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Example: Modelling a possibly biased coin – Q4 what is your model like after 1 throw?</a:t>
            </a:r>
            <a:endParaRPr lang="en-ES" sz="2400" dirty="0"/>
          </a:p>
        </p:txBody>
      </p:sp>
      <p:sp>
        <p:nvSpPr>
          <p:cNvPr id="17" name="TextBox 16">
            <a:extLst>
              <a:ext uri="{FF2B5EF4-FFF2-40B4-BE49-F238E27FC236}">
                <a16:creationId xmlns:a16="http://schemas.microsoft.com/office/drawing/2014/main" id="{BBE26EAA-D5A0-564F-8998-7D66BEE4B47D}"/>
              </a:ext>
            </a:extLst>
          </p:cNvPr>
          <p:cNvSpPr txBox="1"/>
          <p:nvPr/>
        </p:nvSpPr>
        <p:spPr>
          <a:xfrm>
            <a:off x="817708" y="2127714"/>
            <a:ext cx="663199" cy="400110"/>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Q4.</a:t>
            </a:r>
          </a:p>
        </p:txBody>
      </p:sp>
      <p:sp>
        <p:nvSpPr>
          <p:cNvPr id="4" name="TextBox 3">
            <a:extLst>
              <a:ext uri="{FF2B5EF4-FFF2-40B4-BE49-F238E27FC236}">
                <a16:creationId xmlns:a16="http://schemas.microsoft.com/office/drawing/2014/main" id="{84B17833-AD7A-109C-B3B8-AF8A5FDDAF82}"/>
              </a:ext>
            </a:extLst>
          </p:cNvPr>
          <p:cNvSpPr txBox="1"/>
          <p:nvPr/>
        </p:nvSpPr>
        <p:spPr>
          <a:xfrm>
            <a:off x="1310053" y="2127714"/>
            <a:ext cx="9908932" cy="400110"/>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rPr>
              <a:t>Suppose the first flip is tails. What is the probability that the next flip will be tails?</a:t>
            </a:r>
            <a:endParaRPr lang="en-US" sz="2000" dirty="0">
              <a:latin typeface="Helvetica Neue Light" panose="02000403000000020004" pitchFamily="2" charset="0"/>
              <a:ea typeface="Helvetica Neue Light" panose="02000403000000020004" pitchFamily="2" charset="0"/>
              <a:cs typeface="Calibri"/>
            </a:endParaRPr>
          </a:p>
        </p:txBody>
      </p:sp>
    </p:spTree>
    <p:extLst>
      <p:ext uri="{BB962C8B-B14F-4D97-AF65-F5344CB8AC3E}">
        <p14:creationId xmlns:p14="http://schemas.microsoft.com/office/powerpoint/2010/main" val="11413727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22705D-5F0B-96B6-7E2A-21621045A901}"/>
              </a:ext>
            </a:extLst>
          </p:cNvPr>
          <p:cNvSpPr txBox="1"/>
          <p:nvPr/>
        </p:nvSpPr>
        <p:spPr>
          <a:xfrm>
            <a:off x="822701" y="946838"/>
            <a:ext cx="10656285" cy="830997"/>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Example: Modelling a possibly biased coin – Q4 what is your model like after 1 throw?</a:t>
            </a:r>
            <a:endParaRPr lang="en-ES" sz="2400" dirty="0"/>
          </a:p>
        </p:txBody>
      </p:sp>
      <p:sp>
        <p:nvSpPr>
          <p:cNvPr id="17" name="TextBox 16">
            <a:extLst>
              <a:ext uri="{FF2B5EF4-FFF2-40B4-BE49-F238E27FC236}">
                <a16:creationId xmlns:a16="http://schemas.microsoft.com/office/drawing/2014/main" id="{BBE26EAA-D5A0-564F-8998-7D66BEE4B47D}"/>
              </a:ext>
            </a:extLst>
          </p:cNvPr>
          <p:cNvSpPr txBox="1"/>
          <p:nvPr/>
        </p:nvSpPr>
        <p:spPr>
          <a:xfrm>
            <a:off x="817708" y="2127714"/>
            <a:ext cx="663199" cy="400110"/>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Q4.</a:t>
            </a:r>
          </a:p>
        </p:txBody>
      </p:sp>
      <p:sp>
        <p:nvSpPr>
          <p:cNvPr id="4" name="TextBox 3">
            <a:extLst>
              <a:ext uri="{FF2B5EF4-FFF2-40B4-BE49-F238E27FC236}">
                <a16:creationId xmlns:a16="http://schemas.microsoft.com/office/drawing/2014/main" id="{84B17833-AD7A-109C-B3B8-AF8A5FDDAF82}"/>
              </a:ext>
            </a:extLst>
          </p:cNvPr>
          <p:cNvSpPr txBox="1"/>
          <p:nvPr/>
        </p:nvSpPr>
        <p:spPr>
          <a:xfrm>
            <a:off x="1310053" y="2127714"/>
            <a:ext cx="9908932" cy="400110"/>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rPr>
              <a:t>Suppose the first flip is tails. What is the probability that the next flip will be tails?</a:t>
            </a:r>
            <a:endParaRPr lang="en-US" sz="2000" dirty="0">
              <a:latin typeface="Helvetica Neue Light" panose="02000403000000020004" pitchFamily="2" charset="0"/>
              <a:ea typeface="Helvetica Neue Light" panose="02000403000000020004" pitchFamily="2" charset="0"/>
              <a:cs typeface="Calibri"/>
            </a:endParaRPr>
          </a:p>
        </p:txBody>
      </p:sp>
      <p:sp>
        <p:nvSpPr>
          <p:cNvPr id="8" name="TextBox 7">
            <a:extLst>
              <a:ext uri="{FF2B5EF4-FFF2-40B4-BE49-F238E27FC236}">
                <a16:creationId xmlns:a16="http://schemas.microsoft.com/office/drawing/2014/main" id="{FEF961A7-2B14-7B54-F841-2109273B879D}"/>
              </a:ext>
            </a:extLst>
          </p:cNvPr>
          <p:cNvSpPr txBox="1"/>
          <p:nvPr/>
        </p:nvSpPr>
        <p:spPr>
          <a:xfrm>
            <a:off x="817708" y="2921168"/>
            <a:ext cx="10102338" cy="2862322"/>
          </a:xfrm>
          <a:prstGeom prst="rect">
            <a:avLst/>
          </a:prstGeom>
          <a:noFill/>
        </p:spPr>
        <p:txBody>
          <a:bodyPr wrap="square">
            <a:spAutoFit/>
          </a:bodyPr>
          <a:lstStyle/>
          <a:p>
            <a:pPr algn="l"/>
            <a:r>
              <a:rPr lang="en-GB" sz="2000" dirty="0">
                <a:effectLst/>
                <a:latin typeface="Helvetica Neue Light" panose="02000403000000020004" pitchFamily="2" charset="0"/>
                <a:ea typeface="Helvetica Neue Light" panose="02000403000000020004" pitchFamily="2" charset="0"/>
              </a:rPr>
              <a:t>Even though we assume the data is </a:t>
            </a:r>
            <a:r>
              <a:rPr lang="en-GB" sz="2000" dirty="0" err="1">
                <a:effectLst/>
                <a:latin typeface="Helvetica Neue Light" panose="02000403000000020004" pitchFamily="2" charset="0"/>
                <a:ea typeface="Helvetica Neue Light" panose="02000403000000020004" pitchFamily="2" charset="0"/>
              </a:rPr>
              <a:t>iid</a:t>
            </a:r>
            <a:r>
              <a:rPr lang="en-GB" sz="2000" dirty="0">
                <a:effectLst/>
                <a:latin typeface="Helvetica Neue Light" panose="02000403000000020004" pitchFamily="2" charset="0"/>
                <a:ea typeface="Helvetica Neue Light" panose="02000403000000020004" pitchFamily="2" charset="0"/>
              </a:rPr>
              <a:t>, </a:t>
            </a:r>
            <a:r>
              <a:rPr lang="en-GB" sz="2000" dirty="0">
                <a:latin typeface="Helvetica Neue Light" panose="02000403000000020004" pitchFamily="2" charset="0"/>
                <a:ea typeface="Helvetica Neue Light" panose="02000403000000020004" pitchFamily="2" charset="0"/>
              </a:rPr>
              <a:t>b</a:t>
            </a:r>
            <a:r>
              <a:rPr lang="en-GB" sz="2000" dirty="0">
                <a:effectLst/>
                <a:latin typeface="Helvetica Neue Light" panose="02000403000000020004" pitchFamily="2" charset="0"/>
                <a:ea typeface="Helvetica Neue Light" panose="02000403000000020004" pitchFamily="2" charset="0"/>
              </a:rPr>
              <a:t>ased on our maximum likelihood estimation of </a:t>
            </a:r>
            <a:r>
              <a:rPr lang="en-GB" sz="2000" u="none" strike="noStrike" dirty="0">
                <a:effectLst/>
                <a:latin typeface="Helvetica Neue Light" panose="02000403000000020004" pitchFamily="2" charset="0"/>
                <a:ea typeface="Helvetica Neue Light" panose="02000403000000020004" pitchFamily="2" charset="0"/>
              </a:rPr>
              <a:t>𝜆,</a:t>
            </a:r>
            <a:r>
              <a:rPr lang="en-GB" sz="2000" dirty="0">
                <a:effectLst/>
                <a:latin typeface="Helvetica Neue Light" panose="02000403000000020004" pitchFamily="2" charset="0"/>
                <a:ea typeface="Helvetica Neue Light" panose="02000403000000020004" pitchFamily="2" charset="0"/>
              </a:rPr>
              <a:t> </a:t>
            </a:r>
          </a:p>
          <a:p>
            <a:pPr algn="l"/>
            <a:endParaRPr lang="en-GB" sz="2000" dirty="0">
              <a:latin typeface="Helvetica Neue Light" panose="02000403000000020004" pitchFamily="2" charset="0"/>
              <a:ea typeface="Helvetica Neue Light" panose="02000403000000020004" pitchFamily="2" charset="0"/>
            </a:endParaRPr>
          </a:p>
          <a:p>
            <a:pPr algn="l"/>
            <a:endParaRPr lang="en-GB" sz="2000" dirty="0">
              <a:effectLst/>
              <a:latin typeface="Helvetica Neue Light" panose="02000403000000020004" pitchFamily="2" charset="0"/>
              <a:ea typeface="Helvetica Neue Light" panose="02000403000000020004" pitchFamily="2" charset="0"/>
            </a:endParaRPr>
          </a:p>
          <a:p>
            <a:pPr algn="l"/>
            <a:endParaRPr lang="en-GB" sz="2000" dirty="0">
              <a:latin typeface="Helvetica Neue Light" panose="02000403000000020004" pitchFamily="2" charset="0"/>
              <a:ea typeface="Helvetica Neue Light" panose="02000403000000020004" pitchFamily="2" charset="0"/>
            </a:endParaRPr>
          </a:p>
          <a:p>
            <a:pPr algn="l"/>
            <a:endParaRPr lang="en-GB" sz="2000" dirty="0">
              <a:effectLst/>
              <a:latin typeface="Helvetica Neue Light" panose="02000403000000020004" pitchFamily="2" charset="0"/>
              <a:ea typeface="Helvetica Neue Light" panose="02000403000000020004" pitchFamily="2" charset="0"/>
            </a:endParaRPr>
          </a:p>
          <a:p>
            <a:pPr algn="l"/>
            <a:r>
              <a:rPr lang="en-GB" sz="2000" dirty="0">
                <a:effectLst/>
                <a:latin typeface="Helvetica Neue Light" panose="02000403000000020004" pitchFamily="2" charset="0"/>
                <a:ea typeface="Helvetica Neue Light" panose="02000403000000020004" pitchFamily="2" charset="0"/>
              </a:rPr>
              <a:t>if we observe one tails then </a:t>
            </a:r>
            <a:r>
              <a:rPr lang="en-GB" sz="2000" u="none" strike="noStrike" dirty="0">
                <a:effectLst/>
                <a:latin typeface="Helvetica Neue Light" panose="02000403000000020004" pitchFamily="2" charset="0"/>
                <a:ea typeface="Helvetica Neue Light" panose="02000403000000020004" pitchFamily="2" charset="0"/>
              </a:rPr>
              <a:t>𝑚=𝑛=1,</a:t>
            </a:r>
            <a:r>
              <a:rPr lang="en-GB" sz="2000" dirty="0">
                <a:effectLst/>
                <a:latin typeface="Helvetica Neue Light" panose="02000403000000020004" pitchFamily="2" charset="0"/>
                <a:ea typeface="Helvetica Neue Light" panose="02000403000000020004" pitchFamily="2" charset="0"/>
              </a:rPr>
              <a:t> so </a:t>
            </a:r>
            <a:r>
              <a:rPr lang="en-GB" sz="2000" dirty="0">
                <a:effectLst/>
                <a:latin typeface="Helvetica Neue Medium" panose="02000503000000020004" pitchFamily="2" charset="0"/>
                <a:ea typeface="Helvetica Neue Medium" panose="02000503000000020004" pitchFamily="2" charset="0"/>
                <a:cs typeface="Helvetica Neue Medium" panose="02000503000000020004" pitchFamily="2" charset="0"/>
              </a:rPr>
              <a:t>the probability that the next throw lands with tails facing up is exactly 1!</a:t>
            </a:r>
          </a:p>
          <a:p>
            <a:pPr algn="l"/>
            <a:endParaRPr lang="en-GB" sz="2000" dirty="0">
              <a:latin typeface="Helvetica Neue Light" panose="02000403000000020004" pitchFamily="2" charset="0"/>
              <a:ea typeface="Helvetica Neue Light" panose="02000403000000020004" pitchFamily="2" charset="0"/>
            </a:endParaRPr>
          </a:p>
          <a:p>
            <a:pPr algn="l"/>
            <a:r>
              <a:rPr lang="en-GB" sz="2000" dirty="0">
                <a:effectLst/>
                <a:latin typeface="Helvetica Neue Medium" panose="02000503000000020004" pitchFamily="2" charset="0"/>
                <a:ea typeface="Helvetica Neue Medium" panose="02000503000000020004" pitchFamily="2" charset="0"/>
                <a:cs typeface="Helvetica Neue Medium" panose="02000503000000020004" pitchFamily="2" charset="0"/>
              </a:rPr>
              <a:t>What went wrong?</a:t>
            </a:r>
          </a:p>
        </p:txBody>
      </p:sp>
      <p:pic>
        <p:nvPicPr>
          <p:cNvPr id="3" name="Picture 2">
            <a:extLst>
              <a:ext uri="{FF2B5EF4-FFF2-40B4-BE49-F238E27FC236}">
                <a16:creationId xmlns:a16="http://schemas.microsoft.com/office/drawing/2014/main" id="{246B71F2-A47D-CA4C-5130-557795C02080}"/>
              </a:ext>
            </a:extLst>
          </p:cNvPr>
          <p:cNvPicPr>
            <a:picLocks noChangeAspect="1"/>
          </p:cNvPicPr>
          <p:nvPr/>
        </p:nvPicPr>
        <p:blipFill>
          <a:blip r:embed="rId3"/>
          <a:stretch>
            <a:fillRect/>
          </a:stretch>
        </p:blipFill>
        <p:spPr>
          <a:xfrm>
            <a:off x="5233877" y="3622544"/>
            <a:ext cx="1270000" cy="571500"/>
          </a:xfrm>
          <a:prstGeom prst="rect">
            <a:avLst/>
          </a:prstGeom>
        </p:spPr>
      </p:pic>
    </p:spTree>
    <p:extLst>
      <p:ext uri="{BB962C8B-B14F-4D97-AF65-F5344CB8AC3E}">
        <p14:creationId xmlns:p14="http://schemas.microsoft.com/office/powerpoint/2010/main" val="40350678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F939903-13B0-247C-3E29-13A0EBD8D794}"/>
              </a:ext>
            </a:extLst>
          </p:cNvPr>
          <p:cNvSpPr txBox="1"/>
          <p:nvPr/>
        </p:nvSpPr>
        <p:spPr>
          <a:xfrm>
            <a:off x="3126652" y="709335"/>
            <a:ext cx="5938692" cy="461665"/>
          </a:xfrm>
          <a:prstGeom prst="rect">
            <a:avLst/>
          </a:prstGeom>
          <a:noFill/>
        </p:spPr>
        <p:txBody>
          <a:bodyPr wrap="square" lIns="91440" tIns="45720" rIns="91440" bIns="45720" rtlCol="0" anchor="t">
            <a:spAutoFit/>
          </a:bodyPr>
          <a:lstStyle/>
          <a:p>
            <a:pPr algn="ctr"/>
            <a:r>
              <a:rPr lang="en-US" sz="2400" dirty="0">
                <a:latin typeface="Helvetica Neue Medium"/>
                <a:ea typeface="Helvetica Neue Medium" panose="02000503000000020004" pitchFamily="2" charset="0"/>
                <a:cs typeface="Helvetica Neue Medium" panose="02000503000000020004" pitchFamily="2" charset="0"/>
              </a:rPr>
              <a:t>MENU</a:t>
            </a:r>
          </a:p>
        </p:txBody>
      </p:sp>
      <p:sp>
        <p:nvSpPr>
          <p:cNvPr id="5" name="TextBox 4">
            <a:extLst>
              <a:ext uri="{FF2B5EF4-FFF2-40B4-BE49-F238E27FC236}">
                <a16:creationId xmlns:a16="http://schemas.microsoft.com/office/drawing/2014/main" id="{61B641D2-4EE8-444D-2EEC-33F31682DAE3}"/>
              </a:ext>
            </a:extLst>
          </p:cNvPr>
          <p:cNvSpPr txBox="1"/>
          <p:nvPr/>
        </p:nvSpPr>
        <p:spPr>
          <a:xfrm>
            <a:off x="2374419" y="1516627"/>
            <a:ext cx="7443159" cy="4401205"/>
          </a:xfrm>
          <a:prstGeom prst="rect">
            <a:avLst/>
          </a:prstGeom>
          <a:noFill/>
        </p:spPr>
        <p:txBody>
          <a:bodyPr wrap="square">
            <a:spAutoFit/>
          </a:bodyPr>
          <a:lstStyle/>
          <a:p>
            <a:pPr algn="ct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Starters</a:t>
            </a:r>
            <a:endParaRPr lang="en-US" sz="2000" dirty="0">
              <a:latin typeface="Helvetica Neue Light" panose="02000403000000020004" pitchFamily="2" charset="0"/>
              <a:ea typeface="Helvetica Neue Light" panose="02000403000000020004" pitchFamily="2" charset="0"/>
            </a:endParaRPr>
          </a:p>
          <a:p>
            <a:pPr algn="ctr"/>
            <a:r>
              <a:rPr lang="en-US" sz="2000" dirty="0">
                <a:latin typeface="Helvetica Neue Light" panose="02000403000000020004" pitchFamily="2" charset="0"/>
                <a:ea typeface="Helvetica Neue Light" panose="02000403000000020004" pitchFamily="2" charset="0"/>
              </a:rPr>
              <a:t>Bayesian models as generative stories </a:t>
            </a:r>
          </a:p>
          <a:p>
            <a:pPr algn="ctr"/>
            <a:r>
              <a:rPr lang="en-US" sz="2000" dirty="0">
                <a:latin typeface="Helvetica Neue Light" panose="02000403000000020004" pitchFamily="2" charset="0"/>
                <a:ea typeface="Helvetica Neue Light" panose="02000403000000020004" pitchFamily="2" charset="0"/>
              </a:rPr>
              <a:t>DAGs</a:t>
            </a:r>
          </a:p>
          <a:p>
            <a:pPr algn="ctr"/>
            <a:r>
              <a:rPr lang="en-US" sz="2000" dirty="0">
                <a:latin typeface="Helvetica Neue Light" panose="02000403000000020004" pitchFamily="2" charset="0"/>
                <a:ea typeface="Helvetica Neue Light" panose="02000403000000020004" pitchFamily="2" charset="0"/>
              </a:rPr>
              <a:t>Box’s Loop</a:t>
            </a:r>
          </a:p>
          <a:p>
            <a:pPr algn="ctr"/>
            <a:endParaRPr lang="en-US" sz="2000" dirty="0">
              <a:latin typeface="Helvetica Neue Light" panose="02000403000000020004" pitchFamily="2" charset="0"/>
              <a:ea typeface="Helvetica Neue Light" panose="02000403000000020004" pitchFamily="2" charset="0"/>
            </a:endParaRPr>
          </a:p>
          <a:p>
            <a:pPr algn="ct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Mains</a:t>
            </a:r>
          </a:p>
          <a:p>
            <a:pPr algn="ctr"/>
            <a:r>
              <a:rPr lang="en-US" sz="2000" dirty="0">
                <a:latin typeface="Helvetica Neue Light" panose="02000403000000020004" pitchFamily="2" charset="0"/>
                <a:ea typeface="Helvetica Neue Light" panose="02000403000000020004" pitchFamily="2" charset="0"/>
              </a:rPr>
              <a:t>Bayes' rule</a:t>
            </a:r>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pPr algn="ctr"/>
            <a:r>
              <a:rPr lang="en-US" sz="2000" dirty="0">
                <a:solidFill>
                  <a:srgbClr val="941100"/>
                </a:solidFill>
                <a:latin typeface="Helvetica Neue Medium" panose="02000503000000020004" pitchFamily="2" charset="0"/>
                <a:ea typeface="Helvetica Neue Medium" panose="02000503000000020004" pitchFamily="2" charset="0"/>
                <a:cs typeface="Helvetica Neue Medium" panose="02000503000000020004" pitchFamily="2" charset="0"/>
              </a:rPr>
              <a:t>PART I. A working exercise: coin flipping</a:t>
            </a:r>
          </a:p>
          <a:p>
            <a:pPr algn="ctr"/>
            <a:r>
              <a:rPr lang="en-US" sz="2000" dirty="0">
                <a:latin typeface="Helvetica Neue Light" panose="02000403000000020004" pitchFamily="2" charset="0"/>
                <a:ea typeface="Helvetica Neue Light" panose="02000403000000020004" pitchFamily="2" charset="0"/>
              </a:rPr>
              <a:t>Informative Vs uninformative priors</a:t>
            </a:r>
          </a:p>
          <a:p>
            <a:pPr algn="ctr"/>
            <a:endParaRPr lang="en-US" sz="2000" dirty="0">
              <a:latin typeface="Helvetica Neue Light" panose="02000403000000020004" pitchFamily="2" charset="0"/>
              <a:ea typeface="Helvetica Neue Light" panose="02000403000000020004" pitchFamily="2" charset="0"/>
            </a:endParaRPr>
          </a:p>
          <a:p>
            <a:pPr algn="ct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Dessert</a:t>
            </a:r>
          </a:p>
          <a:p>
            <a:pPr algn="ctr"/>
            <a:r>
              <a:rPr lang="en-US" sz="2000" dirty="0">
                <a:latin typeface="Helvetica Neue Light" panose="02000403000000020004" pitchFamily="2" charset="0"/>
                <a:ea typeface="Helvetica Neue Light" panose="02000403000000020004" pitchFamily="2" charset="0"/>
              </a:rPr>
              <a:t>Notes on inference: conjugate priors &amp; numerical approaches</a:t>
            </a:r>
          </a:p>
          <a:p>
            <a:pPr algn="ctr"/>
            <a:r>
              <a:rPr lang="en-US" sz="2000" dirty="0">
                <a:solidFill>
                  <a:srgbClr val="941100"/>
                </a:solidFill>
                <a:latin typeface="Helvetica Neue Medium" panose="02000503000000020004" pitchFamily="2" charset="0"/>
                <a:ea typeface="Helvetica Neue Medium" panose="02000503000000020004" pitchFamily="2" charset="0"/>
                <a:cs typeface="Helvetica Neue Medium" panose="02000503000000020004" pitchFamily="2" charset="0"/>
              </a:rPr>
              <a:t>PART II. Hierarchical models</a:t>
            </a:r>
          </a:p>
          <a:p>
            <a:pPr algn="ctr"/>
            <a:r>
              <a:rPr lang="en-US" sz="2000" dirty="0">
                <a:solidFill>
                  <a:srgbClr val="941100"/>
                </a:solidFill>
                <a:latin typeface="Helvetica Neue Medium" panose="02000503000000020004" pitchFamily="2" charset="0"/>
                <a:ea typeface="Helvetica Neue Medium" panose="02000503000000020004" pitchFamily="2" charset="0"/>
                <a:cs typeface="Helvetica Neue Medium" panose="02000503000000020004" pitchFamily="2" charset="0"/>
              </a:rPr>
              <a:t>PART III. Bayesian Experimental Design</a:t>
            </a:r>
          </a:p>
        </p:txBody>
      </p:sp>
    </p:spTree>
    <p:extLst>
      <p:ext uri="{BB962C8B-B14F-4D97-AF65-F5344CB8AC3E}">
        <p14:creationId xmlns:p14="http://schemas.microsoft.com/office/powerpoint/2010/main" val="20181426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F5B50C-B5F9-6E9E-9170-31B0FAC74FAC}"/>
              </a:ext>
            </a:extLst>
          </p:cNvPr>
          <p:cNvSpPr>
            <a:spLocks noGrp="1"/>
          </p:cNvSpPr>
          <p:nvPr>
            <p:ph idx="1"/>
          </p:nvPr>
        </p:nvSpPr>
        <p:spPr>
          <a:xfrm>
            <a:off x="838200" y="2101673"/>
            <a:ext cx="10515600" cy="4351338"/>
          </a:xfrm>
        </p:spPr>
        <p:txBody>
          <a:bodyPr vert="horz" lIns="91440" tIns="45720" rIns="91440" bIns="45720" rtlCol="0" anchor="t">
            <a:noAutofit/>
          </a:bodyPr>
          <a:lstStyle/>
          <a:p>
            <a:pPr marL="0" indent="0">
              <a:buNone/>
            </a:pPr>
            <a:r>
              <a:rPr lang="en-US" sz="2000" dirty="0">
                <a:latin typeface="Helvetica Neue Light" panose="02000403000000020004" pitchFamily="2" charset="0"/>
                <a:ea typeface="Helvetica Neue Light" panose="02000403000000020004" pitchFamily="2" charset="0"/>
                <a:cs typeface="+mn-lt"/>
              </a:rPr>
              <a:t>The problem is that the above argument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does not reflect our beliefs</a:t>
            </a:r>
            <a:r>
              <a:rPr lang="en-US" sz="2000" dirty="0">
                <a:latin typeface="Helvetica Neue Light" panose="02000403000000020004" pitchFamily="2" charset="0"/>
                <a:ea typeface="Helvetica Neue Light" panose="02000403000000020004" pitchFamily="2" charset="0"/>
                <a:cs typeface="+mn-lt"/>
              </a:rPr>
              <a:t> about the coin.</a:t>
            </a:r>
            <a:endParaRPr lang="en-US" sz="2000" dirty="0">
              <a:latin typeface="Helvetica Neue Light" panose="02000403000000020004" pitchFamily="2" charset="0"/>
              <a:ea typeface="Helvetica Neue Light" panose="02000403000000020004" pitchFamily="2" charset="0"/>
              <a:cs typeface="Calibri"/>
            </a:endParaRPr>
          </a:p>
          <a:p>
            <a:pPr marL="0" indent="0">
              <a:buNone/>
            </a:pPr>
            <a:endParaRPr lang="en-US" sz="2000" dirty="0">
              <a:latin typeface="Helvetica Neue Light" panose="02000403000000020004" pitchFamily="2" charset="0"/>
              <a:ea typeface="Helvetica Neue Light" panose="02000403000000020004" pitchFamily="2" charset="0"/>
            </a:endParaRPr>
          </a:p>
          <a:p>
            <a:pPr marL="0" indent="0">
              <a:buNone/>
            </a:pPr>
            <a:r>
              <a:rPr lang="en-US" sz="2000" dirty="0">
                <a:latin typeface="Helvetica Neue Light" panose="02000403000000020004" pitchFamily="2" charset="0"/>
                <a:ea typeface="Helvetica Neue Light" panose="02000403000000020004" pitchFamily="2" charset="0"/>
                <a:cs typeface="+mn-lt"/>
              </a:rPr>
              <a:t>Consider now what happens if you take a Bayesian approach with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a prior for </a:t>
            </a:r>
          </a:p>
          <a:p>
            <a:pPr marL="0" indent="0">
              <a:buNone/>
            </a:pPr>
            <a:r>
              <a:rPr lang="en-US" sz="2000" dirty="0">
                <a:latin typeface="Helvetica Neue Light" panose="02000403000000020004" pitchFamily="2" charset="0"/>
                <a:ea typeface="Helvetica Neue Light" panose="02000403000000020004" pitchFamily="2" charset="0"/>
                <a:cs typeface="+mn-lt"/>
              </a:rPr>
              <a:t>For example, a Beta distribution:</a:t>
            </a: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endParaRPr>
          </a:p>
          <a:p>
            <a:pPr marL="0" indent="0">
              <a:buNone/>
            </a:pPr>
            <a:r>
              <a:rPr lang="en-US" sz="2000" dirty="0">
                <a:latin typeface="Helvetica Neue Light" panose="02000403000000020004" pitchFamily="2" charset="0"/>
                <a:ea typeface="Helvetica Neue Light" panose="02000403000000020004" pitchFamily="2" charset="0"/>
                <a:cs typeface="+mn-lt"/>
              </a:rPr>
              <a:t>A very flexible, and convenient (we will explain why in a second) function for the prior.   </a:t>
            </a:r>
            <a:endParaRPr lang="en-US" sz="2000" dirty="0">
              <a:latin typeface="Helvetica Neue Light" panose="02000403000000020004" pitchFamily="2" charset="0"/>
              <a:ea typeface="Helvetica Neue Light" panose="02000403000000020004" pitchFamily="2" charset="0"/>
            </a:endParaRPr>
          </a:p>
        </p:txBody>
      </p:sp>
      <p:sp>
        <p:nvSpPr>
          <p:cNvPr id="6" name="TextBox 5">
            <a:extLst>
              <a:ext uri="{FF2B5EF4-FFF2-40B4-BE49-F238E27FC236}">
                <a16:creationId xmlns:a16="http://schemas.microsoft.com/office/drawing/2014/main" id="{DC15FF96-8A9B-2CBC-6C2E-74EC3F639A08}"/>
              </a:ext>
            </a:extLst>
          </p:cNvPr>
          <p:cNvSpPr txBox="1"/>
          <p:nvPr/>
        </p:nvSpPr>
        <p:spPr>
          <a:xfrm>
            <a:off x="822701" y="946838"/>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Attempt 2: Modelling a possibly biased coin from a Bayesian perspective</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7" name="Picture 6">
            <a:extLst>
              <a:ext uri="{FF2B5EF4-FFF2-40B4-BE49-F238E27FC236}">
                <a16:creationId xmlns:a16="http://schemas.microsoft.com/office/drawing/2014/main" id="{07801CA4-8965-119D-7E5B-839E63226DCB}"/>
              </a:ext>
            </a:extLst>
          </p:cNvPr>
          <p:cNvPicPr>
            <a:picLocks noChangeAspect="1"/>
          </p:cNvPicPr>
          <p:nvPr/>
        </p:nvPicPr>
        <p:blipFill>
          <a:blip r:embed="rId2"/>
          <a:stretch>
            <a:fillRect/>
          </a:stretch>
        </p:blipFill>
        <p:spPr>
          <a:xfrm>
            <a:off x="9438305" y="2943882"/>
            <a:ext cx="165100" cy="228600"/>
          </a:xfrm>
          <a:prstGeom prst="rect">
            <a:avLst/>
          </a:prstGeom>
        </p:spPr>
      </p:pic>
      <p:pic>
        <p:nvPicPr>
          <p:cNvPr id="9" name="Picture 8">
            <a:extLst>
              <a:ext uri="{FF2B5EF4-FFF2-40B4-BE49-F238E27FC236}">
                <a16:creationId xmlns:a16="http://schemas.microsoft.com/office/drawing/2014/main" id="{444A442C-3675-C03C-B92E-1714DFFF9C09}"/>
              </a:ext>
            </a:extLst>
          </p:cNvPr>
          <p:cNvPicPr>
            <a:picLocks noChangeAspect="1"/>
          </p:cNvPicPr>
          <p:nvPr/>
        </p:nvPicPr>
        <p:blipFill>
          <a:blip r:embed="rId3"/>
          <a:stretch>
            <a:fillRect/>
          </a:stretch>
        </p:blipFill>
        <p:spPr>
          <a:xfrm>
            <a:off x="3498850" y="3841750"/>
            <a:ext cx="5194300" cy="736600"/>
          </a:xfrm>
          <a:prstGeom prst="rect">
            <a:avLst/>
          </a:prstGeom>
        </p:spPr>
      </p:pic>
    </p:spTree>
    <p:extLst>
      <p:ext uri="{BB962C8B-B14F-4D97-AF65-F5344CB8AC3E}">
        <p14:creationId xmlns:p14="http://schemas.microsoft.com/office/powerpoint/2010/main" val="1037601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graphs with numbers&#10;&#10;Description automatically generated">
            <a:extLst>
              <a:ext uri="{FF2B5EF4-FFF2-40B4-BE49-F238E27FC236}">
                <a16:creationId xmlns:a16="http://schemas.microsoft.com/office/drawing/2014/main" id="{E0179EDA-49BD-12F8-BEB7-6C86F5C53163}"/>
              </a:ext>
            </a:extLst>
          </p:cNvPr>
          <p:cNvPicPr>
            <a:picLocks noChangeAspect="1"/>
          </p:cNvPicPr>
          <p:nvPr/>
        </p:nvPicPr>
        <p:blipFill>
          <a:blip r:embed="rId3"/>
          <a:stretch>
            <a:fillRect/>
          </a:stretch>
        </p:blipFill>
        <p:spPr>
          <a:xfrm>
            <a:off x="2200451" y="283029"/>
            <a:ext cx="8090455" cy="6455228"/>
          </a:xfrm>
          <a:prstGeom prst="rect">
            <a:avLst/>
          </a:prstGeom>
        </p:spPr>
      </p:pic>
    </p:spTree>
    <p:extLst>
      <p:ext uri="{BB962C8B-B14F-4D97-AF65-F5344CB8AC3E}">
        <p14:creationId xmlns:p14="http://schemas.microsoft.com/office/powerpoint/2010/main" val="38156591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E5D66AE-0BA3-609E-5D7D-14DFA7766A55}"/>
              </a:ext>
            </a:extLst>
          </p:cNvPr>
          <p:cNvSpPr txBox="1"/>
          <p:nvPr/>
        </p:nvSpPr>
        <p:spPr>
          <a:xfrm>
            <a:off x="822701" y="627093"/>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Attempt 2: Modelling a possibly biased coin from a Bayesian perspective</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8" name="TextBox 7">
            <a:extLst>
              <a:ext uri="{FF2B5EF4-FFF2-40B4-BE49-F238E27FC236}">
                <a16:creationId xmlns:a16="http://schemas.microsoft.com/office/drawing/2014/main" id="{951F7F0F-19AE-9E47-982E-E605E42E3018}"/>
              </a:ext>
            </a:extLst>
          </p:cNvPr>
          <p:cNvSpPr txBox="1"/>
          <p:nvPr/>
        </p:nvSpPr>
        <p:spPr>
          <a:xfrm>
            <a:off x="822701" y="1614318"/>
            <a:ext cx="10656284" cy="5016758"/>
          </a:xfrm>
          <a:prstGeom prst="rect">
            <a:avLst/>
          </a:prstGeom>
          <a:noFill/>
        </p:spPr>
        <p:txBody>
          <a:bodyPr wrap="square">
            <a:spAutoFit/>
          </a:bodyPr>
          <a:lstStyle/>
          <a:p>
            <a:pPr marL="0" indent="0">
              <a:buNone/>
            </a:pPr>
            <a:r>
              <a:rPr lang="en-US" sz="2000" dirty="0">
                <a:latin typeface="Helvetica Neue Light" panose="02000403000000020004" pitchFamily="2" charset="0"/>
                <a:ea typeface="Helvetica Neue Light" panose="02000403000000020004" pitchFamily="2" charset="0"/>
                <a:cs typeface="+mn-lt"/>
              </a:rPr>
              <a:t>So now we can try to model this system again, but this time using a Bayesian approach. </a:t>
            </a: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Computing the posterior:</a:t>
            </a: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r>
              <a:rPr lang="en-US" sz="2000" dirty="0">
                <a:latin typeface="Helvetica Neue Light" panose="02000403000000020004" pitchFamily="2" charset="0"/>
                <a:ea typeface="Helvetica Neue Light" panose="02000403000000020004" pitchFamily="2" charset="0"/>
                <a:cs typeface="+mn-lt"/>
              </a:rPr>
              <a:t>Bayes rule tells us that</a:t>
            </a: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r>
              <a:rPr lang="en-US" sz="2000" dirty="0">
                <a:latin typeface="Helvetica Neue Light" panose="02000403000000020004" pitchFamily="2" charset="0"/>
                <a:ea typeface="Helvetica Neue Light" panose="02000403000000020004" pitchFamily="2" charset="0"/>
                <a:cs typeface="Calibri"/>
              </a:rPr>
              <a:t>						      with</a:t>
            </a: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endParaRPr>
          </a:p>
          <a:p>
            <a:pPr marL="0" indent="0">
              <a:buNone/>
            </a:pPr>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9" name="Picture 8">
            <a:extLst>
              <a:ext uri="{FF2B5EF4-FFF2-40B4-BE49-F238E27FC236}">
                <a16:creationId xmlns:a16="http://schemas.microsoft.com/office/drawing/2014/main" id="{1DE6B252-BAB4-C648-2386-4F0AC05A655B}"/>
              </a:ext>
            </a:extLst>
          </p:cNvPr>
          <p:cNvPicPr>
            <a:picLocks noChangeAspect="1"/>
          </p:cNvPicPr>
          <p:nvPr/>
        </p:nvPicPr>
        <p:blipFill>
          <a:blip r:embed="rId2"/>
          <a:stretch>
            <a:fillRect/>
          </a:stretch>
        </p:blipFill>
        <p:spPr>
          <a:xfrm>
            <a:off x="1917980" y="3562728"/>
            <a:ext cx="2781300" cy="317500"/>
          </a:xfrm>
          <a:prstGeom prst="rect">
            <a:avLst/>
          </a:prstGeom>
        </p:spPr>
      </p:pic>
      <p:pic>
        <p:nvPicPr>
          <p:cNvPr id="14" name="Picture 13">
            <a:extLst>
              <a:ext uri="{FF2B5EF4-FFF2-40B4-BE49-F238E27FC236}">
                <a16:creationId xmlns:a16="http://schemas.microsoft.com/office/drawing/2014/main" id="{469C7A6F-4F3B-37C7-D2D6-13716EA4CFB5}"/>
              </a:ext>
            </a:extLst>
          </p:cNvPr>
          <p:cNvPicPr>
            <a:picLocks noChangeAspect="1"/>
          </p:cNvPicPr>
          <p:nvPr/>
        </p:nvPicPr>
        <p:blipFill>
          <a:blip r:embed="rId3"/>
          <a:stretch>
            <a:fillRect/>
          </a:stretch>
        </p:blipFill>
        <p:spPr>
          <a:xfrm>
            <a:off x="7581902" y="3483023"/>
            <a:ext cx="3225800" cy="317500"/>
          </a:xfrm>
          <a:prstGeom prst="rect">
            <a:avLst/>
          </a:prstGeom>
        </p:spPr>
      </p:pic>
      <p:pic>
        <p:nvPicPr>
          <p:cNvPr id="2" name="Picture 1">
            <a:extLst>
              <a:ext uri="{FF2B5EF4-FFF2-40B4-BE49-F238E27FC236}">
                <a16:creationId xmlns:a16="http://schemas.microsoft.com/office/drawing/2014/main" id="{7817752F-31E4-947D-DE7B-042035BC4E5D}"/>
              </a:ext>
            </a:extLst>
          </p:cNvPr>
          <p:cNvPicPr>
            <a:picLocks noChangeAspect="1"/>
          </p:cNvPicPr>
          <p:nvPr/>
        </p:nvPicPr>
        <p:blipFill>
          <a:blip r:embed="rId4"/>
          <a:stretch>
            <a:fillRect/>
          </a:stretch>
        </p:blipFill>
        <p:spPr>
          <a:xfrm>
            <a:off x="7581902" y="4020260"/>
            <a:ext cx="2552700" cy="317500"/>
          </a:xfrm>
          <a:prstGeom prst="rect">
            <a:avLst/>
          </a:prstGeom>
        </p:spPr>
      </p:pic>
      <p:pic>
        <p:nvPicPr>
          <p:cNvPr id="3" name="Picture 2">
            <a:extLst>
              <a:ext uri="{FF2B5EF4-FFF2-40B4-BE49-F238E27FC236}">
                <a16:creationId xmlns:a16="http://schemas.microsoft.com/office/drawing/2014/main" id="{2D4E5C25-3EF3-ABF6-2E02-F5377F37B507}"/>
              </a:ext>
            </a:extLst>
          </p:cNvPr>
          <p:cNvPicPr>
            <a:picLocks noChangeAspect="1"/>
          </p:cNvPicPr>
          <p:nvPr/>
        </p:nvPicPr>
        <p:blipFill>
          <a:blip r:embed="rId5"/>
          <a:stretch>
            <a:fillRect/>
          </a:stretch>
        </p:blipFill>
        <p:spPr>
          <a:xfrm>
            <a:off x="8233225" y="4428271"/>
            <a:ext cx="3492500" cy="736600"/>
          </a:xfrm>
          <a:prstGeom prst="rect">
            <a:avLst/>
          </a:prstGeom>
        </p:spPr>
      </p:pic>
    </p:spTree>
    <p:extLst>
      <p:ext uri="{BB962C8B-B14F-4D97-AF65-F5344CB8AC3E}">
        <p14:creationId xmlns:p14="http://schemas.microsoft.com/office/powerpoint/2010/main" val="12204673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E5D66AE-0BA3-609E-5D7D-14DFA7766A55}"/>
              </a:ext>
            </a:extLst>
          </p:cNvPr>
          <p:cNvSpPr txBox="1"/>
          <p:nvPr/>
        </p:nvSpPr>
        <p:spPr>
          <a:xfrm>
            <a:off x="822701" y="627093"/>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Attempt 2: Modelling a possibly biased coin from a Bayesian perspective</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8" name="TextBox 7">
            <a:extLst>
              <a:ext uri="{FF2B5EF4-FFF2-40B4-BE49-F238E27FC236}">
                <a16:creationId xmlns:a16="http://schemas.microsoft.com/office/drawing/2014/main" id="{951F7F0F-19AE-9E47-982E-E605E42E3018}"/>
              </a:ext>
            </a:extLst>
          </p:cNvPr>
          <p:cNvSpPr txBox="1"/>
          <p:nvPr/>
        </p:nvSpPr>
        <p:spPr>
          <a:xfrm>
            <a:off x="822701" y="1614318"/>
            <a:ext cx="10656284" cy="5016758"/>
          </a:xfrm>
          <a:prstGeom prst="rect">
            <a:avLst/>
          </a:prstGeom>
          <a:noFill/>
        </p:spPr>
        <p:txBody>
          <a:bodyPr wrap="square">
            <a:spAutoFit/>
          </a:bodyPr>
          <a:lstStyle/>
          <a:p>
            <a:pPr marL="0" indent="0">
              <a:buNone/>
            </a:pPr>
            <a:r>
              <a:rPr lang="en-US" sz="2000" dirty="0">
                <a:latin typeface="Helvetica Neue Light" panose="02000403000000020004" pitchFamily="2" charset="0"/>
                <a:ea typeface="Helvetica Neue Light" panose="02000403000000020004" pitchFamily="2" charset="0"/>
                <a:cs typeface="+mn-lt"/>
              </a:rPr>
              <a:t>So now we can try to model this system again, but this time using a Bayesian approach. </a:t>
            </a: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Computing the posterior:</a:t>
            </a: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r>
              <a:rPr lang="en-US" sz="2000" dirty="0">
                <a:latin typeface="Helvetica Neue Light" panose="02000403000000020004" pitchFamily="2" charset="0"/>
                <a:ea typeface="Helvetica Neue Light" panose="02000403000000020004" pitchFamily="2" charset="0"/>
                <a:cs typeface="+mn-lt"/>
              </a:rPr>
              <a:t>Bayes rule tells us that</a:t>
            </a:r>
          </a:p>
          <a:p>
            <a:pPr marL="0" indent="0">
              <a:buNone/>
            </a:pPr>
            <a:endParaRPr lang="en-US" sz="2000" dirty="0">
              <a:latin typeface="Helvetica Neue Light" panose="02000403000000020004" pitchFamily="2" charset="0"/>
              <a:ea typeface="Helvetica Neue Light" panose="02000403000000020004" pitchFamily="2" charset="0"/>
              <a:cs typeface="Calibri"/>
            </a:endParaRPr>
          </a:p>
          <a:p>
            <a:pPr marL="0" indent="0">
              <a:buNone/>
            </a:pPr>
            <a:r>
              <a:rPr lang="en-US" sz="2000" dirty="0">
                <a:latin typeface="Helvetica Neue Light" panose="02000403000000020004" pitchFamily="2" charset="0"/>
                <a:ea typeface="Helvetica Neue Light" panose="02000403000000020004" pitchFamily="2" charset="0"/>
                <a:cs typeface="Calibri"/>
              </a:rPr>
              <a:t>						      with</a:t>
            </a: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r>
              <a:rPr lang="en-US" sz="2000" dirty="0">
                <a:latin typeface="Helvetica Neue Light" panose="02000403000000020004" pitchFamily="2" charset="0"/>
                <a:ea typeface="Helvetica Neue Light" panose="02000403000000020004" pitchFamily="2" charset="0"/>
                <a:cs typeface="+mn-lt"/>
              </a:rPr>
              <a:t>and hence </a:t>
            </a:r>
          </a:p>
          <a:p>
            <a:pPr marL="0" indent="0">
              <a:buNone/>
            </a:pPr>
            <a:endParaRPr lang="en-US" sz="2000" dirty="0">
              <a:latin typeface="Helvetica Neue Light" panose="02000403000000020004" pitchFamily="2" charset="0"/>
              <a:ea typeface="Helvetica Neue Light" panose="02000403000000020004" pitchFamily="2" charset="0"/>
              <a:cs typeface="+mn-lt"/>
            </a:endParaRPr>
          </a:p>
          <a:p>
            <a:pPr marL="0" indent="0">
              <a:buNone/>
            </a:pPr>
            <a:endParaRPr lang="en-US" sz="2000" dirty="0">
              <a:latin typeface="Helvetica Neue Light" panose="02000403000000020004" pitchFamily="2" charset="0"/>
              <a:ea typeface="Helvetica Neue Light" panose="020004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endParaRPr>
          </a:p>
          <a:p>
            <a:pPr marL="0" indent="0">
              <a:buNone/>
            </a:pPr>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9" name="Picture 8">
            <a:extLst>
              <a:ext uri="{FF2B5EF4-FFF2-40B4-BE49-F238E27FC236}">
                <a16:creationId xmlns:a16="http://schemas.microsoft.com/office/drawing/2014/main" id="{1DE6B252-BAB4-C648-2386-4F0AC05A655B}"/>
              </a:ext>
            </a:extLst>
          </p:cNvPr>
          <p:cNvPicPr>
            <a:picLocks noChangeAspect="1"/>
          </p:cNvPicPr>
          <p:nvPr/>
        </p:nvPicPr>
        <p:blipFill>
          <a:blip r:embed="rId3"/>
          <a:stretch>
            <a:fillRect/>
          </a:stretch>
        </p:blipFill>
        <p:spPr>
          <a:xfrm>
            <a:off x="1917980" y="3562728"/>
            <a:ext cx="2781300" cy="317500"/>
          </a:xfrm>
          <a:prstGeom prst="rect">
            <a:avLst/>
          </a:prstGeom>
        </p:spPr>
      </p:pic>
      <p:pic>
        <p:nvPicPr>
          <p:cNvPr id="10" name="Picture 9">
            <a:extLst>
              <a:ext uri="{FF2B5EF4-FFF2-40B4-BE49-F238E27FC236}">
                <a16:creationId xmlns:a16="http://schemas.microsoft.com/office/drawing/2014/main" id="{1CCE13C4-582E-C85E-2148-E271D3147DCA}"/>
              </a:ext>
            </a:extLst>
          </p:cNvPr>
          <p:cNvPicPr>
            <a:picLocks noChangeAspect="1"/>
          </p:cNvPicPr>
          <p:nvPr/>
        </p:nvPicPr>
        <p:blipFill>
          <a:blip r:embed="rId4"/>
          <a:stretch>
            <a:fillRect/>
          </a:stretch>
        </p:blipFill>
        <p:spPr>
          <a:xfrm>
            <a:off x="1917980" y="5669888"/>
            <a:ext cx="4724400" cy="317500"/>
          </a:xfrm>
          <a:prstGeom prst="rect">
            <a:avLst/>
          </a:prstGeom>
        </p:spPr>
      </p:pic>
      <p:pic>
        <p:nvPicPr>
          <p:cNvPr id="14" name="Picture 13">
            <a:extLst>
              <a:ext uri="{FF2B5EF4-FFF2-40B4-BE49-F238E27FC236}">
                <a16:creationId xmlns:a16="http://schemas.microsoft.com/office/drawing/2014/main" id="{469C7A6F-4F3B-37C7-D2D6-13716EA4CFB5}"/>
              </a:ext>
            </a:extLst>
          </p:cNvPr>
          <p:cNvPicPr>
            <a:picLocks noChangeAspect="1"/>
          </p:cNvPicPr>
          <p:nvPr/>
        </p:nvPicPr>
        <p:blipFill>
          <a:blip r:embed="rId5"/>
          <a:stretch>
            <a:fillRect/>
          </a:stretch>
        </p:blipFill>
        <p:spPr>
          <a:xfrm>
            <a:off x="7581902" y="3483023"/>
            <a:ext cx="3225800" cy="317500"/>
          </a:xfrm>
          <a:prstGeom prst="rect">
            <a:avLst/>
          </a:prstGeom>
        </p:spPr>
      </p:pic>
      <p:pic>
        <p:nvPicPr>
          <p:cNvPr id="2" name="Picture 1">
            <a:extLst>
              <a:ext uri="{FF2B5EF4-FFF2-40B4-BE49-F238E27FC236}">
                <a16:creationId xmlns:a16="http://schemas.microsoft.com/office/drawing/2014/main" id="{7817752F-31E4-947D-DE7B-042035BC4E5D}"/>
              </a:ext>
            </a:extLst>
          </p:cNvPr>
          <p:cNvPicPr>
            <a:picLocks noChangeAspect="1"/>
          </p:cNvPicPr>
          <p:nvPr/>
        </p:nvPicPr>
        <p:blipFill>
          <a:blip r:embed="rId6"/>
          <a:stretch>
            <a:fillRect/>
          </a:stretch>
        </p:blipFill>
        <p:spPr>
          <a:xfrm>
            <a:off x="7581902" y="4020260"/>
            <a:ext cx="2552700" cy="317500"/>
          </a:xfrm>
          <a:prstGeom prst="rect">
            <a:avLst/>
          </a:prstGeom>
        </p:spPr>
      </p:pic>
      <p:pic>
        <p:nvPicPr>
          <p:cNvPr id="3" name="Picture 2">
            <a:extLst>
              <a:ext uri="{FF2B5EF4-FFF2-40B4-BE49-F238E27FC236}">
                <a16:creationId xmlns:a16="http://schemas.microsoft.com/office/drawing/2014/main" id="{2D4E5C25-3EF3-ABF6-2E02-F5377F37B507}"/>
              </a:ext>
            </a:extLst>
          </p:cNvPr>
          <p:cNvPicPr>
            <a:picLocks noChangeAspect="1"/>
          </p:cNvPicPr>
          <p:nvPr/>
        </p:nvPicPr>
        <p:blipFill>
          <a:blip r:embed="rId7"/>
          <a:stretch>
            <a:fillRect/>
          </a:stretch>
        </p:blipFill>
        <p:spPr>
          <a:xfrm>
            <a:off x="8233225" y="4428271"/>
            <a:ext cx="3492500" cy="736600"/>
          </a:xfrm>
          <a:prstGeom prst="rect">
            <a:avLst/>
          </a:prstGeom>
        </p:spPr>
      </p:pic>
    </p:spTree>
    <p:extLst>
      <p:ext uri="{BB962C8B-B14F-4D97-AF65-F5344CB8AC3E}">
        <p14:creationId xmlns:p14="http://schemas.microsoft.com/office/powerpoint/2010/main" val="30099862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E5D66AE-0BA3-609E-5D7D-14DFA7766A55}"/>
              </a:ext>
            </a:extLst>
          </p:cNvPr>
          <p:cNvSpPr txBox="1"/>
          <p:nvPr/>
        </p:nvSpPr>
        <p:spPr>
          <a:xfrm>
            <a:off x="822701" y="627093"/>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Attempt 2: Modelling a possibly biased coin from a Bayesian perspective</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8" name="TextBox 7">
            <a:extLst>
              <a:ext uri="{FF2B5EF4-FFF2-40B4-BE49-F238E27FC236}">
                <a16:creationId xmlns:a16="http://schemas.microsoft.com/office/drawing/2014/main" id="{951F7F0F-19AE-9E47-982E-E605E42E3018}"/>
              </a:ext>
            </a:extLst>
          </p:cNvPr>
          <p:cNvSpPr txBox="1"/>
          <p:nvPr/>
        </p:nvSpPr>
        <p:spPr>
          <a:xfrm>
            <a:off x="822701" y="1481315"/>
            <a:ext cx="10656284" cy="4401205"/>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Computing the probability of tails next flip:</a:t>
            </a:r>
          </a:p>
          <a:p>
            <a:pPr marL="0" indent="0">
              <a:buNone/>
            </a:pPr>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r>
              <a:rPr lang="en-US" sz="2000" dirty="0">
                <a:latin typeface="Helvetica Neue Light" panose="02000403000000020004" pitchFamily="2" charset="0"/>
                <a:ea typeface="Helvetica Neue Light" panose="02000403000000020004" pitchFamily="2" charset="0"/>
                <a:cs typeface="Helvetica Neue Medium" panose="02000503000000020004" pitchFamily="2" charset="0"/>
              </a:rPr>
              <a:t>In Bayesian statistics, </a:t>
            </a:r>
            <a:r>
              <a:rPr lang="en-GB" sz="2000" dirty="0">
                <a:solidFill>
                  <a:srgbClr val="202122"/>
                </a:solidFill>
                <a:latin typeface="Helvetica Neue Light" panose="02000403000000020004" pitchFamily="2" charset="0"/>
                <a:ea typeface="Helvetica Neue Light" panose="02000403000000020004" pitchFamily="2" charset="0"/>
                <a:cs typeface="Helvetica Neue Medium" panose="02000503000000020004" pitchFamily="2" charset="0"/>
              </a:rPr>
              <a:t>this is the </a:t>
            </a:r>
            <a:r>
              <a:rPr lang="en-GB" sz="2000" dirty="0">
                <a:solidFill>
                  <a:srgbClr val="202122"/>
                </a:solidFill>
                <a:effectLst/>
                <a:latin typeface="Helvetica Neue Light" panose="02000403000000020004" pitchFamily="2" charset="0"/>
                <a:ea typeface="Helvetica Neue Light" panose="02000403000000020004" pitchFamily="2" charset="0"/>
              </a:rPr>
              <a:t>probability of flipping tails conditional on the observed data, which we obtain by marginalisin</a:t>
            </a:r>
            <a:r>
              <a:rPr lang="en-GB" sz="2000" dirty="0">
                <a:solidFill>
                  <a:srgbClr val="202122"/>
                </a:solidFill>
                <a:latin typeface="Helvetica Neue Light" panose="02000403000000020004" pitchFamily="2" charset="0"/>
                <a:ea typeface="Helvetica Neue Light" panose="02000403000000020004" pitchFamily="2" charset="0"/>
              </a:rPr>
              <a:t>g over    . </a:t>
            </a:r>
            <a:r>
              <a:rPr lang="en-US" sz="2000" dirty="0">
                <a:latin typeface="Helvetica Neue Light" panose="02000403000000020004" pitchFamily="2" charset="0"/>
                <a:ea typeface="Helvetica Neue Light" panose="02000403000000020004" pitchFamily="2" charset="0"/>
                <a:cs typeface="Helvetica Neue Medium" panose="02000503000000020004" pitchFamily="2" charset="0"/>
              </a:rPr>
              <a:t>We call this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the posterior predictive.  </a:t>
            </a:r>
          </a:p>
          <a:p>
            <a:pPr marL="0" indent="0">
              <a:buNone/>
            </a:pPr>
            <a:r>
              <a:rPr lang="en-GB" sz="2000" dirty="0">
                <a:solidFill>
                  <a:srgbClr val="202122"/>
                </a:solidFill>
                <a:effectLst/>
                <a:latin typeface="Helvetica Neue Light" panose="02000403000000020004" pitchFamily="2" charset="0"/>
                <a:ea typeface="Helvetica Neue Light" panose="02000403000000020004" pitchFamily="2" charset="0"/>
              </a:rPr>
              <a:t> </a:t>
            </a: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19" name="Picture 18">
            <a:extLst>
              <a:ext uri="{FF2B5EF4-FFF2-40B4-BE49-F238E27FC236}">
                <a16:creationId xmlns:a16="http://schemas.microsoft.com/office/drawing/2014/main" id="{3FDDF5AC-7B85-A60D-158D-0E84C1ADB756}"/>
              </a:ext>
            </a:extLst>
          </p:cNvPr>
          <p:cNvPicPr>
            <a:picLocks noChangeAspect="1"/>
          </p:cNvPicPr>
          <p:nvPr/>
        </p:nvPicPr>
        <p:blipFill>
          <a:blip r:embed="rId3"/>
          <a:stretch>
            <a:fillRect/>
          </a:stretch>
        </p:blipFill>
        <p:spPr>
          <a:xfrm>
            <a:off x="5132305" y="2478374"/>
            <a:ext cx="165100" cy="228600"/>
          </a:xfrm>
          <a:prstGeom prst="rect">
            <a:avLst/>
          </a:prstGeom>
        </p:spPr>
      </p:pic>
    </p:spTree>
    <p:extLst>
      <p:ext uri="{BB962C8B-B14F-4D97-AF65-F5344CB8AC3E}">
        <p14:creationId xmlns:p14="http://schemas.microsoft.com/office/powerpoint/2010/main" val="9664536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E5D66AE-0BA3-609E-5D7D-14DFA7766A55}"/>
              </a:ext>
            </a:extLst>
          </p:cNvPr>
          <p:cNvSpPr txBox="1"/>
          <p:nvPr/>
        </p:nvSpPr>
        <p:spPr>
          <a:xfrm>
            <a:off x="822701" y="627093"/>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Attempt 2: Modelling a possibly biased coin from a Bayesian perspective</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8" name="TextBox 7">
            <a:extLst>
              <a:ext uri="{FF2B5EF4-FFF2-40B4-BE49-F238E27FC236}">
                <a16:creationId xmlns:a16="http://schemas.microsoft.com/office/drawing/2014/main" id="{951F7F0F-19AE-9E47-982E-E605E42E3018}"/>
              </a:ext>
            </a:extLst>
          </p:cNvPr>
          <p:cNvSpPr txBox="1"/>
          <p:nvPr/>
        </p:nvSpPr>
        <p:spPr>
          <a:xfrm>
            <a:off x="822701" y="1481315"/>
            <a:ext cx="10656284" cy="5016758"/>
          </a:xfrm>
          <a:prstGeom prst="rect">
            <a:avLst/>
          </a:prstGeom>
          <a:noFill/>
        </p:spPr>
        <p:txBody>
          <a:bodyPr wrap="square">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Computing the probability of tails next flip:</a:t>
            </a:r>
          </a:p>
          <a:p>
            <a:pPr marL="0" indent="0">
              <a:buNone/>
            </a:pPr>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r>
              <a:rPr lang="en-US" sz="2000" dirty="0">
                <a:latin typeface="Helvetica Neue Light" panose="02000403000000020004" pitchFamily="2" charset="0"/>
                <a:ea typeface="Helvetica Neue Light" panose="02000403000000020004" pitchFamily="2" charset="0"/>
                <a:cs typeface="Helvetica Neue Medium" panose="02000503000000020004" pitchFamily="2" charset="0"/>
              </a:rPr>
              <a:t>In Bayesian statistics, </a:t>
            </a:r>
            <a:r>
              <a:rPr lang="en-GB" sz="2000" dirty="0">
                <a:solidFill>
                  <a:srgbClr val="202122"/>
                </a:solidFill>
                <a:latin typeface="Helvetica Neue Light" panose="02000403000000020004" pitchFamily="2" charset="0"/>
                <a:ea typeface="Helvetica Neue Light" panose="02000403000000020004" pitchFamily="2" charset="0"/>
                <a:cs typeface="Helvetica Neue Medium" panose="02000503000000020004" pitchFamily="2" charset="0"/>
              </a:rPr>
              <a:t>this is the </a:t>
            </a:r>
            <a:r>
              <a:rPr lang="en-GB" sz="2000" dirty="0">
                <a:solidFill>
                  <a:srgbClr val="202122"/>
                </a:solidFill>
                <a:effectLst/>
                <a:latin typeface="Helvetica Neue Light" panose="02000403000000020004" pitchFamily="2" charset="0"/>
                <a:ea typeface="Helvetica Neue Light" panose="02000403000000020004" pitchFamily="2" charset="0"/>
              </a:rPr>
              <a:t>probability of flipping tails conditional on the observed data, which we obtain by marginalisin</a:t>
            </a:r>
            <a:r>
              <a:rPr lang="en-GB" sz="2000" dirty="0">
                <a:solidFill>
                  <a:srgbClr val="202122"/>
                </a:solidFill>
                <a:latin typeface="Helvetica Neue Light" panose="02000403000000020004" pitchFamily="2" charset="0"/>
                <a:ea typeface="Helvetica Neue Light" panose="02000403000000020004" pitchFamily="2" charset="0"/>
              </a:rPr>
              <a:t>g over    . </a:t>
            </a:r>
            <a:r>
              <a:rPr lang="en-US" sz="2000" dirty="0">
                <a:latin typeface="Helvetica Neue Light" panose="02000403000000020004" pitchFamily="2" charset="0"/>
                <a:ea typeface="Helvetica Neue Light" panose="02000403000000020004" pitchFamily="2" charset="0"/>
                <a:cs typeface="Helvetica Neue Medium" panose="02000503000000020004" pitchFamily="2" charset="0"/>
              </a:rPr>
              <a:t>We call this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the posterior predictive.  </a:t>
            </a:r>
          </a:p>
          <a:p>
            <a:pPr marL="0" indent="0">
              <a:buNone/>
            </a:pPr>
            <a:r>
              <a:rPr lang="en-GB" sz="2000" dirty="0">
                <a:solidFill>
                  <a:srgbClr val="202122"/>
                </a:solidFill>
                <a:effectLst/>
                <a:latin typeface="Helvetica Neue Light" panose="02000403000000020004" pitchFamily="2" charset="0"/>
                <a:ea typeface="Helvetica Neue Light" panose="02000403000000020004" pitchFamily="2" charset="0"/>
              </a:rPr>
              <a:t> </a:t>
            </a:r>
          </a:p>
          <a:p>
            <a:pPr marL="0" indent="0">
              <a:buNone/>
            </a:pPr>
            <a:r>
              <a:rPr lang="en-GB" sz="2000" dirty="0">
                <a:solidFill>
                  <a:srgbClr val="202122"/>
                </a:solidFill>
                <a:effectLst/>
                <a:latin typeface="Helvetica Neue Light" panose="02000403000000020004" pitchFamily="2" charset="0"/>
                <a:ea typeface="Helvetica Neue Light" panose="02000403000000020004" pitchFamily="2" charset="0"/>
              </a:rPr>
              <a:t>In other words</a:t>
            </a: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marL="0" indent="0">
              <a:buNone/>
            </a:pP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And we see that parameters a and b play the role of pseudo counts!</a:t>
            </a:r>
          </a:p>
          <a:p>
            <a:pPr marL="0" indent="0">
              <a:buNone/>
            </a:pPr>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18" name="Picture 17">
            <a:extLst>
              <a:ext uri="{FF2B5EF4-FFF2-40B4-BE49-F238E27FC236}">
                <a16:creationId xmlns:a16="http://schemas.microsoft.com/office/drawing/2014/main" id="{E64D29A3-D7A4-0969-C0E5-5DDAB8BC2C73}"/>
              </a:ext>
            </a:extLst>
          </p:cNvPr>
          <p:cNvPicPr>
            <a:picLocks noChangeAspect="1"/>
          </p:cNvPicPr>
          <p:nvPr/>
        </p:nvPicPr>
        <p:blipFill>
          <a:blip r:embed="rId3"/>
          <a:stretch>
            <a:fillRect/>
          </a:stretch>
        </p:blipFill>
        <p:spPr>
          <a:xfrm>
            <a:off x="2423711" y="3281917"/>
            <a:ext cx="5938893" cy="2294274"/>
          </a:xfrm>
          <a:prstGeom prst="rect">
            <a:avLst/>
          </a:prstGeom>
        </p:spPr>
      </p:pic>
      <p:pic>
        <p:nvPicPr>
          <p:cNvPr id="19" name="Picture 18">
            <a:extLst>
              <a:ext uri="{FF2B5EF4-FFF2-40B4-BE49-F238E27FC236}">
                <a16:creationId xmlns:a16="http://schemas.microsoft.com/office/drawing/2014/main" id="{3FDDF5AC-7B85-A60D-158D-0E84C1ADB756}"/>
              </a:ext>
            </a:extLst>
          </p:cNvPr>
          <p:cNvPicPr>
            <a:picLocks noChangeAspect="1"/>
          </p:cNvPicPr>
          <p:nvPr/>
        </p:nvPicPr>
        <p:blipFill>
          <a:blip r:embed="rId4"/>
          <a:stretch>
            <a:fillRect/>
          </a:stretch>
        </p:blipFill>
        <p:spPr>
          <a:xfrm>
            <a:off x="5132305" y="2478374"/>
            <a:ext cx="165100" cy="228600"/>
          </a:xfrm>
          <a:prstGeom prst="rect">
            <a:avLst/>
          </a:prstGeom>
        </p:spPr>
      </p:pic>
      <p:sp>
        <p:nvSpPr>
          <p:cNvPr id="21" name="Right Bracket 20">
            <a:extLst>
              <a:ext uri="{FF2B5EF4-FFF2-40B4-BE49-F238E27FC236}">
                <a16:creationId xmlns:a16="http://schemas.microsoft.com/office/drawing/2014/main" id="{2F3BEA28-59B2-E901-9BDF-B8C8199E5B29}"/>
              </a:ext>
            </a:extLst>
          </p:cNvPr>
          <p:cNvSpPr/>
          <p:nvPr/>
        </p:nvSpPr>
        <p:spPr>
          <a:xfrm rot="5400000">
            <a:off x="6036317" y="2953741"/>
            <a:ext cx="45719" cy="1835940"/>
          </a:xfrm>
          <a:prstGeom prst="rightBracket">
            <a:avLst/>
          </a:prstGeom>
          <a:ln w="28575">
            <a:solidFill>
              <a:srgbClr val="00919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sp>
        <p:nvSpPr>
          <p:cNvPr id="22" name="Right Bracket 21">
            <a:extLst>
              <a:ext uri="{FF2B5EF4-FFF2-40B4-BE49-F238E27FC236}">
                <a16:creationId xmlns:a16="http://schemas.microsoft.com/office/drawing/2014/main" id="{924C10BA-6684-1D04-4149-C2332535AE3A}"/>
              </a:ext>
            </a:extLst>
          </p:cNvPr>
          <p:cNvSpPr/>
          <p:nvPr/>
        </p:nvSpPr>
        <p:spPr>
          <a:xfrm rot="5400000" flipH="1">
            <a:off x="7483262" y="2904731"/>
            <a:ext cx="45719" cy="918308"/>
          </a:xfrm>
          <a:prstGeom prst="rightBracket">
            <a:avLst/>
          </a:prstGeom>
          <a:ln w="28575">
            <a:solidFill>
              <a:srgbClr val="9411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sp>
        <p:nvSpPr>
          <p:cNvPr id="23" name="TextBox 22">
            <a:extLst>
              <a:ext uri="{FF2B5EF4-FFF2-40B4-BE49-F238E27FC236}">
                <a16:creationId xmlns:a16="http://schemas.microsoft.com/office/drawing/2014/main" id="{D6E28077-7478-8ADD-68F1-0E8CA557482C}"/>
              </a:ext>
            </a:extLst>
          </p:cNvPr>
          <p:cNvSpPr txBox="1"/>
          <p:nvPr/>
        </p:nvSpPr>
        <p:spPr>
          <a:xfrm>
            <a:off x="6963464" y="2930534"/>
            <a:ext cx="1183229" cy="400110"/>
          </a:xfrm>
          <a:prstGeom prst="rect">
            <a:avLst/>
          </a:prstGeom>
          <a:noFill/>
        </p:spPr>
        <p:txBody>
          <a:bodyPr wrap="square">
            <a:spAutoFit/>
          </a:bodyPr>
          <a:lstStyle/>
          <a:p>
            <a:r>
              <a:rPr lang="en-US" sz="2000" dirty="0">
                <a:solidFill>
                  <a:srgbClr val="941100"/>
                </a:solidFill>
                <a:latin typeface="Helvetica Neue Light" panose="02000403000000020004" pitchFamily="2" charset="0"/>
                <a:ea typeface="Helvetica Neue Light" panose="02000403000000020004" pitchFamily="2" charset="0"/>
                <a:cs typeface="Helvetica Neue Medium" panose="02000503000000020004" pitchFamily="2" charset="0"/>
              </a:rPr>
              <a:t>posterior</a:t>
            </a:r>
            <a:endParaRPr lang="en-US" sz="2000" dirty="0">
              <a:solidFill>
                <a:srgbClr val="941100"/>
              </a:solidFill>
              <a:latin typeface="Helvetica Neue Light" panose="02000403000000020004" pitchFamily="2" charset="0"/>
              <a:ea typeface="Helvetica Neue Light" panose="02000403000000020004" pitchFamily="2" charset="0"/>
              <a:cs typeface="+mn-lt"/>
            </a:endParaRPr>
          </a:p>
        </p:txBody>
      </p:sp>
      <p:sp>
        <p:nvSpPr>
          <p:cNvPr id="24" name="Right Bracket 23">
            <a:extLst>
              <a:ext uri="{FF2B5EF4-FFF2-40B4-BE49-F238E27FC236}">
                <a16:creationId xmlns:a16="http://schemas.microsoft.com/office/drawing/2014/main" id="{BD756784-E69B-DB13-812C-19E29B5B4162}"/>
              </a:ext>
            </a:extLst>
          </p:cNvPr>
          <p:cNvSpPr/>
          <p:nvPr/>
        </p:nvSpPr>
        <p:spPr>
          <a:xfrm rot="5400000" flipH="1">
            <a:off x="5256202" y="4139118"/>
            <a:ext cx="45720" cy="275713"/>
          </a:xfrm>
          <a:prstGeom prst="rightBracket">
            <a:avLst/>
          </a:prstGeom>
          <a:ln w="28575">
            <a:solidFill>
              <a:srgbClr val="00919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sp>
        <p:nvSpPr>
          <p:cNvPr id="25" name="TextBox 24">
            <a:extLst>
              <a:ext uri="{FF2B5EF4-FFF2-40B4-BE49-F238E27FC236}">
                <a16:creationId xmlns:a16="http://schemas.microsoft.com/office/drawing/2014/main" id="{BA595146-C542-DA0F-879D-59EA3F68D60E}"/>
              </a:ext>
            </a:extLst>
          </p:cNvPr>
          <p:cNvSpPr txBox="1"/>
          <p:nvPr/>
        </p:nvSpPr>
        <p:spPr>
          <a:xfrm>
            <a:off x="7684072" y="4266371"/>
            <a:ext cx="3794913" cy="400110"/>
          </a:xfrm>
          <a:prstGeom prst="rect">
            <a:avLst/>
          </a:prstGeom>
          <a:noFill/>
        </p:spPr>
        <p:txBody>
          <a:bodyPr wrap="square">
            <a:spAutoFit/>
          </a:bodyPr>
          <a:lstStyle/>
          <a:p>
            <a:r>
              <a:rPr lang="en-US" sz="2000" dirty="0">
                <a:latin typeface="Helvetica Neue Light" panose="02000403000000020004" pitchFamily="2" charset="0"/>
                <a:ea typeface="Helvetica Neue Light" panose="02000403000000020004" pitchFamily="2" charset="0"/>
                <a:cs typeface="Helvetica Neue Medium" panose="02000503000000020004" pitchFamily="2" charset="0"/>
              </a:rPr>
              <a:t>Expectation value of</a:t>
            </a:r>
            <a:endParaRPr lang="en-US" sz="2000" dirty="0">
              <a:latin typeface="Helvetica Neue Light" panose="02000403000000020004" pitchFamily="2" charset="0"/>
              <a:ea typeface="Helvetica Neue Light" panose="02000403000000020004" pitchFamily="2" charset="0"/>
              <a:cs typeface="+mn-lt"/>
            </a:endParaRPr>
          </a:p>
        </p:txBody>
      </p:sp>
      <p:pic>
        <p:nvPicPr>
          <p:cNvPr id="2" name="Picture 1">
            <a:extLst>
              <a:ext uri="{FF2B5EF4-FFF2-40B4-BE49-F238E27FC236}">
                <a16:creationId xmlns:a16="http://schemas.microsoft.com/office/drawing/2014/main" id="{07B277E7-B87B-FFDB-68E4-95AEB2F26F47}"/>
              </a:ext>
            </a:extLst>
          </p:cNvPr>
          <p:cNvPicPr>
            <a:picLocks noChangeAspect="1"/>
          </p:cNvPicPr>
          <p:nvPr/>
        </p:nvPicPr>
        <p:blipFill>
          <a:blip r:embed="rId4"/>
          <a:stretch>
            <a:fillRect/>
          </a:stretch>
        </p:blipFill>
        <p:spPr>
          <a:xfrm>
            <a:off x="10053385" y="4349212"/>
            <a:ext cx="165100" cy="228600"/>
          </a:xfrm>
          <a:prstGeom prst="rect">
            <a:avLst/>
          </a:prstGeom>
        </p:spPr>
      </p:pic>
    </p:spTree>
    <p:extLst>
      <p:ext uri="{BB962C8B-B14F-4D97-AF65-F5344CB8AC3E}">
        <p14:creationId xmlns:p14="http://schemas.microsoft.com/office/powerpoint/2010/main" val="7080442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51F7F0F-19AE-9E47-982E-E605E42E3018}"/>
              </a:ext>
            </a:extLst>
          </p:cNvPr>
          <p:cNvSpPr txBox="1"/>
          <p:nvPr/>
        </p:nvSpPr>
        <p:spPr>
          <a:xfrm>
            <a:off x="713015" y="2383619"/>
            <a:ext cx="10656284" cy="400110"/>
          </a:xfrm>
          <a:prstGeom prst="rect">
            <a:avLst/>
          </a:prstGeom>
          <a:noFill/>
        </p:spPr>
        <p:txBody>
          <a:bodyPr wrap="square">
            <a:spAutoFit/>
          </a:bodyPr>
          <a:lstStyle/>
          <a:p>
            <a:pPr marL="0" indent="0">
              <a:buNone/>
            </a:pP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So we see that the parameters a and b play the role of pseudo counts!</a:t>
            </a:r>
          </a:p>
        </p:txBody>
      </p:sp>
      <p:pic>
        <p:nvPicPr>
          <p:cNvPr id="17" name="Picture 16">
            <a:extLst>
              <a:ext uri="{FF2B5EF4-FFF2-40B4-BE49-F238E27FC236}">
                <a16:creationId xmlns:a16="http://schemas.microsoft.com/office/drawing/2014/main" id="{6E64D139-284D-0545-2B9C-419C1B2DE2EB}"/>
              </a:ext>
            </a:extLst>
          </p:cNvPr>
          <p:cNvPicPr>
            <a:picLocks noChangeAspect="1"/>
          </p:cNvPicPr>
          <p:nvPr/>
        </p:nvPicPr>
        <p:blipFill>
          <a:blip r:embed="rId3"/>
          <a:stretch>
            <a:fillRect/>
          </a:stretch>
        </p:blipFill>
        <p:spPr>
          <a:xfrm>
            <a:off x="822701" y="1448772"/>
            <a:ext cx="5778500" cy="685800"/>
          </a:xfrm>
          <a:prstGeom prst="rect">
            <a:avLst/>
          </a:prstGeom>
        </p:spPr>
      </p:pic>
      <p:pic>
        <p:nvPicPr>
          <p:cNvPr id="3" name="Picture 2" descr="A group of graphs with numbers&#10;&#10;Description automatically generated">
            <a:extLst>
              <a:ext uri="{FF2B5EF4-FFF2-40B4-BE49-F238E27FC236}">
                <a16:creationId xmlns:a16="http://schemas.microsoft.com/office/drawing/2014/main" id="{07D28E24-C0A5-0905-D4AE-D05702C19E19}"/>
              </a:ext>
            </a:extLst>
          </p:cNvPr>
          <p:cNvPicPr>
            <a:picLocks noChangeAspect="1"/>
          </p:cNvPicPr>
          <p:nvPr/>
        </p:nvPicPr>
        <p:blipFill rotWithShape="1">
          <a:blip r:embed="rId4"/>
          <a:srcRect l="53999" t="49446" r="24036" b="25827"/>
          <a:stretch/>
        </p:blipFill>
        <p:spPr>
          <a:xfrm>
            <a:off x="7778755" y="4041576"/>
            <a:ext cx="1777064" cy="1596186"/>
          </a:xfrm>
          <a:prstGeom prst="rect">
            <a:avLst/>
          </a:prstGeom>
        </p:spPr>
      </p:pic>
      <p:grpSp>
        <p:nvGrpSpPr>
          <p:cNvPr id="12" name="Group 11">
            <a:extLst>
              <a:ext uri="{FF2B5EF4-FFF2-40B4-BE49-F238E27FC236}">
                <a16:creationId xmlns:a16="http://schemas.microsoft.com/office/drawing/2014/main" id="{056C4522-93A4-781C-56CC-E290EA3E735E}"/>
              </a:ext>
            </a:extLst>
          </p:cNvPr>
          <p:cNvGrpSpPr/>
          <p:nvPr/>
        </p:nvGrpSpPr>
        <p:grpSpPr>
          <a:xfrm>
            <a:off x="5152625" y="4080526"/>
            <a:ext cx="1777064" cy="1662495"/>
            <a:chOff x="4971406" y="3381119"/>
            <a:chExt cx="1777064" cy="1662495"/>
          </a:xfrm>
        </p:grpSpPr>
        <p:pic>
          <p:nvPicPr>
            <p:cNvPr id="2" name="Picture 1" descr="A group of graphs with numbers&#10;&#10;Description automatically generated">
              <a:extLst>
                <a:ext uri="{FF2B5EF4-FFF2-40B4-BE49-F238E27FC236}">
                  <a16:creationId xmlns:a16="http://schemas.microsoft.com/office/drawing/2014/main" id="{918AC1F4-8681-AD25-F260-D9B73010D7F6}"/>
                </a:ext>
              </a:extLst>
            </p:cNvPr>
            <p:cNvPicPr>
              <a:picLocks noChangeAspect="1"/>
            </p:cNvPicPr>
            <p:nvPr/>
          </p:nvPicPr>
          <p:blipFill rotWithShape="1">
            <a:blip r:embed="rId4"/>
            <a:srcRect l="27935" t="26827" r="50101" b="50013"/>
            <a:stretch/>
          </p:blipFill>
          <p:spPr>
            <a:xfrm>
              <a:off x="4971406" y="3548599"/>
              <a:ext cx="1777064" cy="1495015"/>
            </a:xfrm>
            <a:prstGeom prst="rect">
              <a:avLst/>
            </a:prstGeom>
          </p:spPr>
        </p:pic>
        <p:pic>
          <p:nvPicPr>
            <p:cNvPr id="11" name="Picture 10" descr="A group of graphs with numbers&#10;&#10;Description automatically generated">
              <a:extLst>
                <a:ext uri="{FF2B5EF4-FFF2-40B4-BE49-F238E27FC236}">
                  <a16:creationId xmlns:a16="http://schemas.microsoft.com/office/drawing/2014/main" id="{471C2953-2A45-B70B-E125-EC94FB955381}"/>
                </a:ext>
              </a:extLst>
            </p:cNvPr>
            <p:cNvPicPr>
              <a:picLocks noChangeAspect="1"/>
            </p:cNvPicPr>
            <p:nvPr/>
          </p:nvPicPr>
          <p:blipFill rotWithShape="1">
            <a:blip r:embed="rId4"/>
            <a:srcRect l="31156" t="22506" r="50101" b="72496"/>
            <a:stretch/>
          </p:blipFill>
          <p:spPr>
            <a:xfrm>
              <a:off x="5232065" y="3381119"/>
              <a:ext cx="1516404" cy="322583"/>
            </a:xfrm>
            <a:prstGeom prst="rect">
              <a:avLst/>
            </a:prstGeom>
          </p:spPr>
        </p:pic>
      </p:grpSp>
      <p:sp>
        <p:nvSpPr>
          <p:cNvPr id="18" name="TextBox 17">
            <a:extLst>
              <a:ext uri="{FF2B5EF4-FFF2-40B4-BE49-F238E27FC236}">
                <a16:creationId xmlns:a16="http://schemas.microsoft.com/office/drawing/2014/main" id="{9B6A39EF-54DB-BFFE-EA20-2A94937B65B9}"/>
              </a:ext>
            </a:extLst>
          </p:cNvPr>
          <p:cNvSpPr txBox="1"/>
          <p:nvPr/>
        </p:nvSpPr>
        <p:spPr>
          <a:xfrm>
            <a:off x="822701" y="627093"/>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Attempt 2: Modelling a possibly biased coin from a Bayesian perspective</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19" name="Picture 18">
            <a:extLst>
              <a:ext uri="{FF2B5EF4-FFF2-40B4-BE49-F238E27FC236}">
                <a16:creationId xmlns:a16="http://schemas.microsoft.com/office/drawing/2014/main" id="{90DB7926-8FE6-826D-2D17-17A47B1D6D04}"/>
              </a:ext>
            </a:extLst>
          </p:cNvPr>
          <p:cNvPicPr>
            <a:picLocks noChangeAspect="1"/>
          </p:cNvPicPr>
          <p:nvPr/>
        </p:nvPicPr>
        <p:blipFill>
          <a:blip r:embed="rId5"/>
          <a:stretch>
            <a:fillRect/>
          </a:stretch>
        </p:blipFill>
        <p:spPr>
          <a:xfrm>
            <a:off x="347255" y="4674538"/>
            <a:ext cx="3810000" cy="660400"/>
          </a:xfrm>
          <a:prstGeom prst="rect">
            <a:avLst/>
          </a:prstGeom>
        </p:spPr>
      </p:pic>
      <p:pic>
        <p:nvPicPr>
          <p:cNvPr id="20" name="Picture 19" descr="A group of graphs with numbers&#10;&#10;Description automatically generated">
            <a:extLst>
              <a:ext uri="{FF2B5EF4-FFF2-40B4-BE49-F238E27FC236}">
                <a16:creationId xmlns:a16="http://schemas.microsoft.com/office/drawing/2014/main" id="{15CF6408-7047-ADB5-EA68-754E4C0C2237}"/>
              </a:ext>
            </a:extLst>
          </p:cNvPr>
          <p:cNvPicPr>
            <a:picLocks noChangeAspect="1"/>
          </p:cNvPicPr>
          <p:nvPr/>
        </p:nvPicPr>
        <p:blipFill rotWithShape="1">
          <a:blip r:embed="rId4"/>
          <a:srcRect l="78676" t="76653" r="-641" b="-1380"/>
          <a:stretch/>
        </p:blipFill>
        <p:spPr>
          <a:xfrm>
            <a:off x="10252197" y="4126102"/>
            <a:ext cx="1777064" cy="1596186"/>
          </a:xfrm>
          <a:prstGeom prst="rect">
            <a:avLst/>
          </a:prstGeom>
        </p:spPr>
      </p:pic>
      <p:pic>
        <p:nvPicPr>
          <p:cNvPr id="29" name="Picture 28">
            <a:extLst>
              <a:ext uri="{FF2B5EF4-FFF2-40B4-BE49-F238E27FC236}">
                <a16:creationId xmlns:a16="http://schemas.microsoft.com/office/drawing/2014/main" id="{F9761052-F0A2-69FA-E649-81A46F5DB4D1}"/>
              </a:ext>
            </a:extLst>
          </p:cNvPr>
          <p:cNvPicPr>
            <a:picLocks noChangeAspect="1"/>
          </p:cNvPicPr>
          <p:nvPr/>
        </p:nvPicPr>
        <p:blipFill>
          <a:blip r:embed="rId6"/>
          <a:stretch>
            <a:fillRect/>
          </a:stretch>
        </p:blipFill>
        <p:spPr>
          <a:xfrm>
            <a:off x="10372379" y="5893738"/>
            <a:ext cx="1536700" cy="317500"/>
          </a:xfrm>
          <a:prstGeom prst="rect">
            <a:avLst/>
          </a:prstGeom>
        </p:spPr>
      </p:pic>
      <p:pic>
        <p:nvPicPr>
          <p:cNvPr id="30" name="Picture 29">
            <a:extLst>
              <a:ext uri="{FF2B5EF4-FFF2-40B4-BE49-F238E27FC236}">
                <a16:creationId xmlns:a16="http://schemas.microsoft.com/office/drawing/2014/main" id="{1ED1EA39-3947-009A-F75C-6A2880D8DCEC}"/>
              </a:ext>
            </a:extLst>
          </p:cNvPr>
          <p:cNvPicPr>
            <a:picLocks noChangeAspect="1"/>
          </p:cNvPicPr>
          <p:nvPr/>
        </p:nvPicPr>
        <p:blipFill>
          <a:blip r:embed="rId7"/>
          <a:stretch>
            <a:fillRect/>
          </a:stretch>
        </p:blipFill>
        <p:spPr>
          <a:xfrm>
            <a:off x="8066790" y="5927665"/>
            <a:ext cx="1231900" cy="317500"/>
          </a:xfrm>
          <a:prstGeom prst="rect">
            <a:avLst/>
          </a:prstGeom>
        </p:spPr>
      </p:pic>
      <p:pic>
        <p:nvPicPr>
          <p:cNvPr id="31" name="Picture 30">
            <a:extLst>
              <a:ext uri="{FF2B5EF4-FFF2-40B4-BE49-F238E27FC236}">
                <a16:creationId xmlns:a16="http://schemas.microsoft.com/office/drawing/2014/main" id="{0EA42B2D-C573-E8C6-496E-49243D4C547E}"/>
              </a:ext>
            </a:extLst>
          </p:cNvPr>
          <p:cNvPicPr>
            <a:picLocks noChangeAspect="1"/>
          </p:cNvPicPr>
          <p:nvPr/>
        </p:nvPicPr>
        <p:blipFill>
          <a:blip r:embed="rId8"/>
          <a:stretch>
            <a:fillRect/>
          </a:stretch>
        </p:blipFill>
        <p:spPr>
          <a:xfrm>
            <a:off x="5350230" y="5927665"/>
            <a:ext cx="1549400" cy="317500"/>
          </a:xfrm>
          <a:prstGeom prst="rect">
            <a:avLst/>
          </a:prstGeom>
        </p:spPr>
      </p:pic>
      <p:cxnSp>
        <p:nvCxnSpPr>
          <p:cNvPr id="33" name="Straight Arrow Connector 32">
            <a:extLst>
              <a:ext uri="{FF2B5EF4-FFF2-40B4-BE49-F238E27FC236}">
                <a16:creationId xmlns:a16="http://schemas.microsoft.com/office/drawing/2014/main" id="{AD5606B1-FF36-15E5-B8DD-DB0D28A1540A}"/>
              </a:ext>
            </a:extLst>
          </p:cNvPr>
          <p:cNvCxnSpPr>
            <a:cxnSpLocks/>
          </p:cNvCxnSpPr>
          <p:nvPr/>
        </p:nvCxnSpPr>
        <p:spPr>
          <a:xfrm>
            <a:off x="6041157" y="3768436"/>
            <a:ext cx="4959095" cy="0"/>
          </a:xfrm>
          <a:prstGeom prst="straightConnector1">
            <a:avLst/>
          </a:prstGeom>
          <a:ln w="25400">
            <a:solidFill>
              <a:srgbClr val="941100"/>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AF5A28BB-AE0E-CE77-5E5E-AF603F7D21E2}"/>
              </a:ext>
            </a:extLst>
          </p:cNvPr>
          <p:cNvSpPr txBox="1"/>
          <p:nvPr/>
        </p:nvSpPr>
        <p:spPr>
          <a:xfrm>
            <a:off x="7229177" y="3278478"/>
            <a:ext cx="2753024" cy="400110"/>
          </a:xfrm>
          <a:prstGeom prst="rect">
            <a:avLst/>
          </a:prstGeom>
          <a:noFill/>
        </p:spPr>
        <p:txBody>
          <a:bodyPr wrap="square">
            <a:spAutoFit/>
          </a:bodyPr>
          <a:lstStyle/>
          <a:p>
            <a:pPr marL="0" indent="0">
              <a:buNone/>
            </a:pPr>
            <a:r>
              <a:rPr lang="en-US" sz="2000" dirty="0">
                <a:solidFill>
                  <a:srgbClr val="941100"/>
                </a:solidFill>
                <a:latin typeface="Helvetica Neue Light" panose="02000403000000020004" pitchFamily="2" charset="0"/>
                <a:ea typeface="Helvetica Neue Light" panose="02000403000000020004" pitchFamily="2" charset="0"/>
                <a:cs typeface="Helvetica Neue Medium" panose="02000503000000020004" pitchFamily="2" charset="0"/>
              </a:rPr>
              <a:t>More informative priors</a:t>
            </a:r>
          </a:p>
        </p:txBody>
      </p:sp>
    </p:spTree>
    <p:extLst>
      <p:ext uri="{BB962C8B-B14F-4D97-AF65-F5344CB8AC3E}">
        <p14:creationId xmlns:p14="http://schemas.microsoft.com/office/powerpoint/2010/main" val="23232525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894671-4EA0-15E4-385C-E237F4485E37}"/>
              </a:ext>
            </a:extLst>
          </p:cNvPr>
          <p:cNvPicPr>
            <a:picLocks noChangeAspect="1"/>
          </p:cNvPicPr>
          <p:nvPr/>
        </p:nvPicPr>
        <p:blipFill>
          <a:blip r:embed="rId2"/>
          <a:stretch>
            <a:fillRect/>
          </a:stretch>
        </p:blipFill>
        <p:spPr>
          <a:xfrm>
            <a:off x="2967063" y="1679020"/>
            <a:ext cx="5726767" cy="4628623"/>
          </a:xfrm>
          <a:prstGeom prst="rect">
            <a:avLst/>
          </a:prstGeom>
        </p:spPr>
      </p:pic>
      <p:sp>
        <p:nvSpPr>
          <p:cNvPr id="7" name="TextBox 6">
            <a:extLst>
              <a:ext uri="{FF2B5EF4-FFF2-40B4-BE49-F238E27FC236}">
                <a16:creationId xmlns:a16="http://schemas.microsoft.com/office/drawing/2014/main" id="{5822F1CE-6402-7333-4394-FA75CCBDDE71}"/>
              </a:ext>
            </a:extLst>
          </p:cNvPr>
          <p:cNvSpPr txBox="1"/>
          <p:nvPr/>
        </p:nvSpPr>
        <p:spPr>
          <a:xfrm>
            <a:off x="2967063" y="740138"/>
            <a:ext cx="6257874" cy="461665"/>
          </a:xfrm>
          <a:prstGeom prst="rect">
            <a:avLst/>
          </a:prstGeom>
          <a:noFill/>
        </p:spPr>
        <p:txBody>
          <a:bodyPr wrap="square">
            <a:spAutoFit/>
          </a:bodyPr>
          <a:lstStyle/>
          <a:p>
            <a:pPr algn="ctr"/>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Updating beliefs upon new observations</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Tree>
    <p:extLst>
      <p:ext uri="{BB962C8B-B14F-4D97-AF65-F5344CB8AC3E}">
        <p14:creationId xmlns:p14="http://schemas.microsoft.com/office/powerpoint/2010/main" val="30960651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FA55E6-844C-A7FD-5578-888DEC0F0FD6}"/>
              </a:ext>
            </a:extLst>
          </p:cNvPr>
          <p:cNvSpPr txBox="1"/>
          <p:nvPr/>
        </p:nvSpPr>
        <p:spPr>
          <a:xfrm>
            <a:off x="3126654" y="2172375"/>
            <a:ext cx="5938692" cy="461665"/>
          </a:xfrm>
          <a:prstGeom prst="rect">
            <a:avLst/>
          </a:prstGeom>
          <a:noFill/>
        </p:spPr>
        <p:txBody>
          <a:bodyPr wrap="square" lIns="91440" tIns="45720" rIns="91440" bIns="45720" rtlCol="0" anchor="t">
            <a:spAutoFit/>
          </a:bodyPr>
          <a:lstStyle/>
          <a:p>
            <a:pPr algn="ctr"/>
            <a:r>
              <a:rPr lang="en-US" sz="2400" dirty="0">
                <a:latin typeface="Helvetica Neue Medium"/>
                <a:ea typeface="Helvetica Neue Medium" panose="02000503000000020004" pitchFamily="2" charset="0"/>
                <a:cs typeface="Helvetica Neue Medium" panose="02000503000000020004" pitchFamily="2" charset="0"/>
              </a:rPr>
              <a:t>Desserts</a:t>
            </a:r>
          </a:p>
        </p:txBody>
      </p:sp>
    </p:spTree>
    <p:extLst>
      <p:ext uri="{BB962C8B-B14F-4D97-AF65-F5344CB8AC3E}">
        <p14:creationId xmlns:p14="http://schemas.microsoft.com/office/powerpoint/2010/main" val="32930932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822F1CE-6402-7333-4394-FA75CCBDDE71}"/>
              </a:ext>
            </a:extLst>
          </p:cNvPr>
          <p:cNvSpPr txBox="1"/>
          <p:nvPr/>
        </p:nvSpPr>
        <p:spPr>
          <a:xfrm>
            <a:off x="468461" y="618754"/>
            <a:ext cx="6890243"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Two notes on inference – 1. Conjugate priors</a:t>
            </a:r>
          </a:p>
        </p:txBody>
      </p:sp>
      <p:sp>
        <p:nvSpPr>
          <p:cNvPr id="8" name="Right Bracket 7">
            <a:extLst>
              <a:ext uri="{FF2B5EF4-FFF2-40B4-BE49-F238E27FC236}">
                <a16:creationId xmlns:a16="http://schemas.microsoft.com/office/drawing/2014/main" id="{7FF8C969-C53F-32E7-F515-37456313C30F}"/>
              </a:ext>
            </a:extLst>
          </p:cNvPr>
          <p:cNvSpPr/>
          <p:nvPr/>
        </p:nvSpPr>
        <p:spPr>
          <a:xfrm rot="5400000" flipH="1">
            <a:off x="4640918" y="958509"/>
            <a:ext cx="53202" cy="1473640"/>
          </a:xfrm>
          <a:prstGeom prst="rightBracket">
            <a:avLst/>
          </a:prstGeom>
          <a:ln w="28575">
            <a:solidFill>
              <a:srgbClr val="FFC2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sp>
        <p:nvSpPr>
          <p:cNvPr id="10" name="Right Bracket 9">
            <a:extLst>
              <a:ext uri="{FF2B5EF4-FFF2-40B4-BE49-F238E27FC236}">
                <a16:creationId xmlns:a16="http://schemas.microsoft.com/office/drawing/2014/main" id="{B25C420E-7021-A0F3-F302-BC52A710568F}"/>
              </a:ext>
            </a:extLst>
          </p:cNvPr>
          <p:cNvSpPr/>
          <p:nvPr/>
        </p:nvSpPr>
        <p:spPr>
          <a:xfrm rot="5400000" flipH="1">
            <a:off x="5034488" y="1509410"/>
            <a:ext cx="54479" cy="528685"/>
          </a:xfrm>
          <a:prstGeom prst="rightBracket">
            <a:avLst/>
          </a:prstGeom>
          <a:ln w="28575">
            <a:solidFill>
              <a:srgbClr val="00919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pic>
        <p:nvPicPr>
          <p:cNvPr id="11" name="Picture 10">
            <a:extLst>
              <a:ext uri="{FF2B5EF4-FFF2-40B4-BE49-F238E27FC236}">
                <a16:creationId xmlns:a16="http://schemas.microsoft.com/office/drawing/2014/main" id="{5D4C8EAC-1BB9-D606-DB90-D3E4FD6A2BAC}"/>
              </a:ext>
            </a:extLst>
          </p:cNvPr>
          <p:cNvPicPr>
            <a:picLocks noChangeAspect="1"/>
          </p:cNvPicPr>
          <p:nvPr/>
        </p:nvPicPr>
        <p:blipFill>
          <a:blip r:embed="rId3"/>
          <a:stretch>
            <a:fillRect/>
          </a:stretch>
        </p:blipFill>
        <p:spPr>
          <a:xfrm>
            <a:off x="2709870" y="1849233"/>
            <a:ext cx="2616200" cy="736600"/>
          </a:xfrm>
          <a:prstGeom prst="rect">
            <a:avLst/>
          </a:prstGeom>
        </p:spPr>
      </p:pic>
      <p:sp>
        <p:nvSpPr>
          <p:cNvPr id="12" name="TextBox 11">
            <a:extLst>
              <a:ext uri="{FF2B5EF4-FFF2-40B4-BE49-F238E27FC236}">
                <a16:creationId xmlns:a16="http://schemas.microsoft.com/office/drawing/2014/main" id="{3606EA53-4A4E-4666-4A57-10C4B28F1667}"/>
              </a:ext>
            </a:extLst>
          </p:cNvPr>
          <p:cNvSpPr txBox="1"/>
          <p:nvPr/>
        </p:nvSpPr>
        <p:spPr>
          <a:xfrm>
            <a:off x="496444" y="2017027"/>
            <a:ext cx="2113835" cy="400110"/>
          </a:xfrm>
          <a:prstGeom prst="rect">
            <a:avLst/>
          </a:prstGeom>
          <a:noFill/>
        </p:spPr>
        <p:txBody>
          <a:bodyPr wrap="square" rtlCol="0">
            <a:spAutoFit/>
          </a:bodyPr>
          <a:lstStyle/>
          <a:p>
            <a:r>
              <a:rPr lang="en-ES" sz="2000" dirty="0">
                <a:latin typeface="Helvetica Neue Light" panose="02000403000000020004" pitchFamily="2" charset="0"/>
                <a:ea typeface="Helvetica Neue Light" panose="02000403000000020004" pitchFamily="2" charset="0"/>
              </a:rPr>
              <a:t>Bayes’ rule:</a:t>
            </a:r>
          </a:p>
        </p:txBody>
      </p:sp>
      <p:sp>
        <p:nvSpPr>
          <p:cNvPr id="13" name="TextBox 12">
            <a:extLst>
              <a:ext uri="{FF2B5EF4-FFF2-40B4-BE49-F238E27FC236}">
                <a16:creationId xmlns:a16="http://schemas.microsoft.com/office/drawing/2014/main" id="{5C5B34E6-9BDF-6323-6C4A-80B5A90564CA}"/>
              </a:ext>
            </a:extLst>
          </p:cNvPr>
          <p:cNvSpPr txBox="1"/>
          <p:nvPr/>
        </p:nvSpPr>
        <p:spPr>
          <a:xfrm>
            <a:off x="3626288" y="1043908"/>
            <a:ext cx="2082462" cy="369332"/>
          </a:xfrm>
          <a:prstGeom prst="rect">
            <a:avLst/>
          </a:prstGeom>
          <a:noFill/>
        </p:spPr>
        <p:txBody>
          <a:bodyPr wrap="square" rtlCol="0">
            <a:spAutoFit/>
          </a:bodyPr>
          <a:lstStyle/>
          <a:p>
            <a:pPr algn="ctr"/>
            <a:r>
              <a:rPr lang="en-US" dirty="0">
                <a:solidFill>
                  <a:srgbClr val="FFC200"/>
                </a:solidFill>
                <a:latin typeface="Helvetica Neue Medium" panose="02000503000000020004" pitchFamily="2" charset="0"/>
                <a:ea typeface="Helvetica Neue Medium" panose="02000503000000020004" pitchFamily="2" charset="0"/>
                <a:cs typeface="Helvetica Neue Medium" panose="02000503000000020004" pitchFamily="2" charset="0"/>
              </a:rPr>
              <a:t>“our model”</a:t>
            </a:r>
            <a:endParaRPr lang="en-ES" dirty="0">
              <a:solidFill>
                <a:srgbClr val="FFC200"/>
              </a:solidFill>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14" name="TextBox 13">
            <a:extLst>
              <a:ext uri="{FF2B5EF4-FFF2-40B4-BE49-F238E27FC236}">
                <a16:creationId xmlns:a16="http://schemas.microsoft.com/office/drawing/2014/main" id="{C9873717-0A85-C0D7-967D-98D67C07E692}"/>
              </a:ext>
            </a:extLst>
          </p:cNvPr>
          <p:cNvSpPr txBox="1"/>
          <p:nvPr/>
        </p:nvSpPr>
        <p:spPr>
          <a:xfrm>
            <a:off x="4284839" y="1335677"/>
            <a:ext cx="2082462" cy="369332"/>
          </a:xfrm>
          <a:prstGeom prst="rect">
            <a:avLst/>
          </a:prstGeom>
          <a:noFill/>
        </p:spPr>
        <p:txBody>
          <a:bodyPr wrap="square" rtlCol="0">
            <a:spAutoFit/>
          </a:bodyPr>
          <a:lstStyle/>
          <a:p>
            <a:pPr algn="ctr"/>
            <a:r>
              <a:rPr lang="en-US" dirty="0">
                <a:solidFill>
                  <a:srgbClr val="009193"/>
                </a:solidFill>
                <a:latin typeface="Helvetica Neue Medium" panose="02000503000000020004" pitchFamily="2" charset="0"/>
                <a:ea typeface="Helvetica Neue Medium" panose="02000503000000020004" pitchFamily="2" charset="0"/>
                <a:cs typeface="Helvetica Neue Medium" panose="02000503000000020004" pitchFamily="2" charset="0"/>
              </a:rPr>
              <a:t>prior belief</a:t>
            </a:r>
            <a:endParaRPr lang="en-ES" dirty="0">
              <a:solidFill>
                <a:srgbClr val="009193"/>
              </a:solidFill>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15" name="Right Bracket 14">
            <a:extLst>
              <a:ext uri="{FF2B5EF4-FFF2-40B4-BE49-F238E27FC236}">
                <a16:creationId xmlns:a16="http://schemas.microsoft.com/office/drawing/2014/main" id="{12A10DF0-DF14-8FB8-B7C7-807C4239D9C8}"/>
              </a:ext>
            </a:extLst>
          </p:cNvPr>
          <p:cNvSpPr/>
          <p:nvPr/>
        </p:nvSpPr>
        <p:spPr>
          <a:xfrm rot="5400000">
            <a:off x="3095658" y="2102686"/>
            <a:ext cx="45719" cy="782569"/>
          </a:xfrm>
          <a:prstGeom prst="rightBracket">
            <a:avLst/>
          </a:prstGeom>
          <a:ln w="28575">
            <a:solidFill>
              <a:srgbClr val="9411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sp>
        <p:nvSpPr>
          <p:cNvPr id="16" name="TextBox 15">
            <a:extLst>
              <a:ext uri="{FF2B5EF4-FFF2-40B4-BE49-F238E27FC236}">
                <a16:creationId xmlns:a16="http://schemas.microsoft.com/office/drawing/2014/main" id="{33ECBBBB-3F00-3668-056C-0C8AA9E5B815}"/>
              </a:ext>
            </a:extLst>
          </p:cNvPr>
          <p:cNvSpPr txBox="1"/>
          <p:nvPr/>
        </p:nvSpPr>
        <p:spPr>
          <a:xfrm>
            <a:off x="1855882" y="2705586"/>
            <a:ext cx="2616200" cy="646331"/>
          </a:xfrm>
          <a:prstGeom prst="rect">
            <a:avLst/>
          </a:prstGeom>
          <a:noFill/>
        </p:spPr>
        <p:txBody>
          <a:bodyPr wrap="square" rtlCol="0">
            <a:spAutoFit/>
          </a:bodyPr>
          <a:lstStyle/>
          <a:p>
            <a:pPr algn="ctr"/>
            <a:r>
              <a:rPr lang="en-US" dirty="0">
                <a:solidFill>
                  <a:srgbClr val="941100"/>
                </a:solidFill>
                <a:latin typeface="Helvetica Neue Medium" panose="02000503000000020004" pitchFamily="2" charset="0"/>
                <a:ea typeface="Helvetica Neue Medium" panose="02000503000000020004" pitchFamily="2" charset="0"/>
                <a:cs typeface="Helvetica Neue Medium" panose="02000503000000020004" pitchFamily="2" charset="0"/>
              </a:rPr>
              <a:t>How the data determines your model  </a:t>
            </a:r>
            <a:endParaRPr lang="en-ES" dirty="0">
              <a:solidFill>
                <a:srgbClr val="941100"/>
              </a:solidFill>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18" name="Picture 17">
            <a:extLst>
              <a:ext uri="{FF2B5EF4-FFF2-40B4-BE49-F238E27FC236}">
                <a16:creationId xmlns:a16="http://schemas.microsoft.com/office/drawing/2014/main" id="{53355753-9FBF-8858-6B9F-E8DE93DCE79B}"/>
              </a:ext>
            </a:extLst>
          </p:cNvPr>
          <p:cNvPicPr>
            <a:picLocks noChangeAspect="1"/>
          </p:cNvPicPr>
          <p:nvPr/>
        </p:nvPicPr>
        <p:blipFill>
          <a:blip r:embed="rId4"/>
          <a:stretch>
            <a:fillRect/>
          </a:stretch>
        </p:blipFill>
        <p:spPr>
          <a:xfrm>
            <a:off x="7685194" y="527454"/>
            <a:ext cx="4506806" cy="5803092"/>
          </a:xfrm>
          <a:prstGeom prst="rect">
            <a:avLst/>
          </a:prstGeom>
        </p:spPr>
      </p:pic>
    </p:spTree>
    <p:extLst>
      <p:ext uri="{BB962C8B-B14F-4D97-AF65-F5344CB8AC3E}">
        <p14:creationId xmlns:p14="http://schemas.microsoft.com/office/powerpoint/2010/main" val="3313821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FA55E6-844C-A7FD-5578-888DEC0F0FD6}"/>
              </a:ext>
            </a:extLst>
          </p:cNvPr>
          <p:cNvSpPr txBox="1"/>
          <p:nvPr/>
        </p:nvSpPr>
        <p:spPr>
          <a:xfrm>
            <a:off x="3126654" y="2172375"/>
            <a:ext cx="5938692" cy="461665"/>
          </a:xfrm>
          <a:prstGeom prst="rect">
            <a:avLst/>
          </a:prstGeom>
          <a:noFill/>
        </p:spPr>
        <p:txBody>
          <a:bodyPr wrap="square" lIns="91440" tIns="45720" rIns="91440" bIns="45720" rtlCol="0" anchor="t">
            <a:spAutoFit/>
          </a:bodyPr>
          <a:lstStyle/>
          <a:p>
            <a:pPr algn="ctr"/>
            <a:r>
              <a:rPr lang="en-US" sz="2400" dirty="0">
                <a:latin typeface="Helvetica Neue Medium"/>
                <a:ea typeface="Helvetica Neue Medium" panose="02000503000000020004" pitchFamily="2" charset="0"/>
                <a:cs typeface="Helvetica Neue Medium" panose="02000503000000020004" pitchFamily="2" charset="0"/>
              </a:rPr>
              <a:t>Starters</a:t>
            </a:r>
          </a:p>
        </p:txBody>
      </p:sp>
    </p:spTree>
    <p:extLst>
      <p:ext uri="{BB962C8B-B14F-4D97-AF65-F5344CB8AC3E}">
        <p14:creationId xmlns:p14="http://schemas.microsoft.com/office/powerpoint/2010/main" val="3202993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822F1CE-6402-7333-4394-FA75CCBDDE71}"/>
              </a:ext>
            </a:extLst>
          </p:cNvPr>
          <p:cNvSpPr txBox="1"/>
          <p:nvPr/>
        </p:nvSpPr>
        <p:spPr>
          <a:xfrm>
            <a:off x="468461" y="618754"/>
            <a:ext cx="6890243"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Two notes on inference – 1. Conjugate priors</a:t>
            </a:r>
          </a:p>
        </p:txBody>
      </p:sp>
      <p:pic>
        <p:nvPicPr>
          <p:cNvPr id="9" name="Picture 8">
            <a:extLst>
              <a:ext uri="{FF2B5EF4-FFF2-40B4-BE49-F238E27FC236}">
                <a16:creationId xmlns:a16="http://schemas.microsoft.com/office/drawing/2014/main" id="{FF8623DA-C137-2B97-0C00-9757A9EF8FA9}"/>
              </a:ext>
            </a:extLst>
          </p:cNvPr>
          <p:cNvPicPr>
            <a:picLocks noChangeAspect="1"/>
          </p:cNvPicPr>
          <p:nvPr/>
        </p:nvPicPr>
        <p:blipFill>
          <a:blip r:embed="rId3"/>
          <a:stretch>
            <a:fillRect/>
          </a:stretch>
        </p:blipFill>
        <p:spPr>
          <a:xfrm>
            <a:off x="7685194" y="527454"/>
            <a:ext cx="4506806" cy="5803092"/>
          </a:xfrm>
          <a:prstGeom prst="rect">
            <a:avLst/>
          </a:prstGeom>
        </p:spPr>
      </p:pic>
      <p:sp>
        <p:nvSpPr>
          <p:cNvPr id="8" name="Right Bracket 7">
            <a:extLst>
              <a:ext uri="{FF2B5EF4-FFF2-40B4-BE49-F238E27FC236}">
                <a16:creationId xmlns:a16="http://schemas.microsoft.com/office/drawing/2014/main" id="{7FF8C969-C53F-32E7-F515-37456313C30F}"/>
              </a:ext>
            </a:extLst>
          </p:cNvPr>
          <p:cNvSpPr/>
          <p:nvPr/>
        </p:nvSpPr>
        <p:spPr>
          <a:xfrm rot="5400000" flipH="1">
            <a:off x="4303549" y="1409471"/>
            <a:ext cx="53202" cy="728564"/>
          </a:xfrm>
          <a:prstGeom prst="rightBracket">
            <a:avLst/>
          </a:prstGeom>
          <a:ln w="28575">
            <a:solidFill>
              <a:srgbClr val="FFC2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sp>
        <p:nvSpPr>
          <p:cNvPr id="10" name="Right Bracket 9">
            <a:extLst>
              <a:ext uri="{FF2B5EF4-FFF2-40B4-BE49-F238E27FC236}">
                <a16:creationId xmlns:a16="http://schemas.microsoft.com/office/drawing/2014/main" id="{B25C420E-7021-A0F3-F302-BC52A710568F}"/>
              </a:ext>
            </a:extLst>
          </p:cNvPr>
          <p:cNvSpPr/>
          <p:nvPr/>
        </p:nvSpPr>
        <p:spPr>
          <a:xfrm rot="5400000" flipH="1">
            <a:off x="5034488" y="1509410"/>
            <a:ext cx="54479" cy="528685"/>
          </a:xfrm>
          <a:prstGeom prst="rightBracket">
            <a:avLst/>
          </a:prstGeom>
          <a:ln w="28575">
            <a:solidFill>
              <a:srgbClr val="00919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pic>
        <p:nvPicPr>
          <p:cNvPr id="11" name="Picture 10">
            <a:extLst>
              <a:ext uri="{FF2B5EF4-FFF2-40B4-BE49-F238E27FC236}">
                <a16:creationId xmlns:a16="http://schemas.microsoft.com/office/drawing/2014/main" id="{5D4C8EAC-1BB9-D606-DB90-D3E4FD6A2BAC}"/>
              </a:ext>
            </a:extLst>
          </p:cNvPr>
          <p:cNvPicPr>
            <a:picLocks noChangeAspect="1"/>
          </p:cNvPicPr>
          <p:nvPr/>
        </p:nvPicPr>
        <p:blipFill>
          <a:blip r:embed="rId4"/>
          <a:stretch>
            <a:fillRect/>
          </a:stretch>
        </p:blipFill>
        <p:spPr>
          <a:xfrm>
            <a:off x="2709870" y="1849233"/>
            <a:ext cx="2616200" cy="736600"/>
          </a:xfrm>
          <a:prstGeom prst="rect">
            <a:avLst/>
          </a:prstGeom>
        </p:spPr>
      </p:pic>
      <p:sp>
        <p:nvSpPr>
          <p:cNvPr id="12" name="TextBox 11">
            <a:extLst>
              <a:ext uri="{FF2B5EF4-FFF2-40B4-BE49-F238E27FC236}">
                <a16:creationId xmlns:a16="http://schemas.microsoft.com/office/drawing/2014/main" id="{3606EA53-4A4E-4666-4A57-10C4B28F1667}"/>
              </a:ext>
            </a:extLst>
          </p:cNvPr>
          <p:cNvSpPr txBox="1"/>
          <p:nvPr/>
        </p:nvSpPr>
        <p:spPr>
          <a:xfrm>
            <a:off x="496444" y="2017027"/>
            <a:ext cx="2113835" cy="400110"/>
          </a:xfrm>
          <a:prstGeom prst="rect">
            <a:avLst/>
          </a:prstGeom>
          <a:noFill/>
        </p:spPr>
        <p:txBody>
          <a:bodyPr wrap="square" rtlCol="0">
            <a:spAutoFit/>
          </a:bodyPr>
          <a:lstStyle/>
          <a:p>
            <a:r>
              <a:rPr lang="en-ES" sz="2000" dirty="0">
                <a:latin typeface="Helvetica Neue Light" panose="02000403000000020004" pitchFamily="2" charset="0"/>
                <a:ea typeface="Helvetica Neue Light" panose="02000403000000020004" pitchFamily="2" charset="0"/>
              </a:rPr>
              <a:t>Bayes’ rule:</a:t>
            </a:r>
          </a:p>
        </p:txBody>
      </p:sp>
      <p:sp>
        <p:nvSpPr>
          <p:cNvPr id="15" name="Right Bracket 14">
            <a:extLst>
              <a:ext uri="{FF2B5EF4-FFF2-40B4-BE49-F238E27FC236}">
                <a16:creationId xmlns:a16="http://schemas.microsoft.com/office/drawing/2014/main" id="{12A10DF0-DF14-8FB8-B7C7-807C4239D9C8}"/>
              </a:ext>
            </a:extLst>
          </p:cNvPr>
          <p:cNvSpPr/>
          <p:nvPr/>
        </p:nvSpPr>
        <p:spPr>
          <a:xfrm rot="5400000">
            <a:off x="3095658" y="2102686"/>
            <a:ext cx="45719" cy="782569"/>
          </a:xfrm>
          <a:prstGeom prst="rightBracket">
            <a:avLst/>
          </a:prstGeom>
          <a:ln w="28575">
            <a:solidFill>
              <a:srgbClr val="9411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pic>
        <p:nvPicPr>
          <p:cNvPr id="2" name="Picture 1">
            <a:extLst>
              <a:ext uri="{FF2B5EF4-FFF2-40B4-BE49-F238E27FC236}">
                <a16:creationId xmlns:a16="http://schemas.microsoft.com/office/drawing/2014/main" id="{DE9F7E27-F7BF-886B-D030-0C79AB8E47B7}"/>
              </a:ext>
            </a:extLst>
          </p:cNvPr>
          <p:cNvPicPr>
            <a:picLocks noChangeAspect="1"/>
          </p:cNvPicPr>
          <p:nvPr/>
        </p:nvPicPr>
        <p:blipFill>
          <a:blip r:embed="rId5"/>
          <a:stretch>
            <a:fillRect/>
          </a:stretch>
        </p:blipFill>
        <p:spPr>
          <a:xfrm>
            <a:off x="1850778" y="4087759"/>
            <a:ext cx="4724400" cy="317500"/>
          </a:xfrm>
          <a:prstGeom prst="rect">
            <a:avLst/>
          </a:prstGeom>
        </p:spPr>
      </p:pic>
      <p:pic>
        <p:nvPicPr>
          <p:cNvPr id="3" name="Picture 2">
            <a:extLst>
              <a:ext uri="{FF2B5EF4-FFF2-40B4-BE49-F238E27FC236}">
                <a16:creationId xmlns:a16="http://schemas.microsoft.com/office/drawing/2014/main" id="{2D8845A2-ED81-BF26-3A75-46DDB136D4B4}"/>
              </a:ext>
            </a:extLst>
          </p:cNvPr>
          <p:cNvPicPr>
            <a:picLocks noChangeAspect="1"/>
          </p:cNvPicPr>
          <p:nvPr/>
        </p:nvPicPr>
        <p:blipFill>
          <a:blip r:embed="rId6"/>
          <a:stretch>
            <a:fillRect/>
          </a:stretch>
        </p:blipFill>
        <p:spPr>
          <a:xfrm>
            <a:off x="1850778" y="3642642"/>
            <a:ext cx="2552700" cy="317500"/>
          </a:xfrm>
          <a:prstGeom prst="rect">
            <a:avLst/>
          </a:prstGeom>
        </p:spPr>
      </p:pic>
      <p:sp>
        <p:nvSpPr>
          <p:cNvPr id="4" name="TextBox 3">
            <a:extLst>
              <a:ext uri="{FF2B5EF4-FFF2-40B4-BE49-F238E27FC236}">
                <a16:creationId xmlns:a16="http://schemas.microsoft.com/office/drawing/2014/main" id="{FFED7573-05A9-B044-F0F9-8F84EB703FFE}"/>
              </a:ext>
            </a:extLst>
          </p:cNvPr>
          <p:cNvSpPr txBox="1"/>
          <p:nvPr/>
        </p:nvSpPr>
        <p:spPr>
          <a:xfrm>
            <a:off x="468462" y="4046454"/>
            <a:ext cx="1333483" cy="400110"/>
          </a:xfrm>
          <a:prstGeom prst="rect">
            <a:avLst/>
          </a:prstGeom>
          <a:noFill/>
        </p:spPr>
        <p:txBody>
          <a:bodyPr wrap="square" rtlCol="0">
            <a:spAutoFit/>
          </a:bodyPr>
          <a:lstStyle/>
          <a:p>
            <a:r>
              <a:rPr lang="en-ES" sz="2000" dirty="0">
                <a:latin typeface="Helvetica Neue Light" panose="02000403000000020004" pitchFamily="2" charset="0"/>
                <a:ea typeface="Helvetica Neue Light" panose="02000403000000020004" pitchFamily="2" charset="0"/>
              </a:rPr>
              <a:t>Posterior:</a:t>
            </a:r>
          </a:p>
        </p:txBody>
      </p:sp>
      <p:sp>
        <p:nvSpPr>
          <p:cNvPr id="5" name="TextBox 4">
            <a:extLst>
              <a:ext uri="{FF2B5EF4-FFF2-40B4-BE49-F238E27FC236}">
                <a16:creationId xmlns:a16="http://schemas.microsoft.com/office/drawing/2014/main" id="{6340FAAA-9119-FCDB-B2F2-DE5423882BD5}"/>
              </a:ext>
            </a:extLst>
          </p:cNvPr>
          <p:cNvSpPr txBox="1"/>
          <p:nvPr/>
        </p:nvSpPr>
        <p:spPr>
          <a:xfrm>
            <a:off x="468657" y="3589634"/>
            <a:ext cx="1258738" cy="400110"/>
          </a:xfrm>
          <a:prstGeom prst="rect">
            <a:avLst/>
          </a:prstGeom>
          <a:noFill/>
        </p:spPr>
        <p:txBody>
          <a:bodyPr wrap="square" rtlCol="0">
            <a:spAutoFit/>
          </a:bodyPr>
          <a:lstStyle/>
          <a:p>
            <a:r>
              <a:rPr lang="en-ES" sz="2000" dirty="0">
                <a:latin typeface="Helvetica Neue Light" panose="02000403000000020004" pitchFamily="2" charset="0"/>
                <a:ea typeface="Helvetica Neue Light" panose="02000403000000020004" pitchFamily="2" charset="0"/>
              </a:rPr>
              <a:t>Prior:</a:t>
            </a:r>
          </a:p>
        </p:txBody>
      </p:sp>
      <p:sp>
        <p:nvSpPr>
          <p:cNvPr id="6" name="TextBox 5">
            <a:extLst>
              <a:ext uri="{FF2B5EF4-FFF2-40B4-BE49-F238E27FC236}">
                <a16:creationId xmlns:a16="http://schemas.microsoft.com/office/drawing/2014/main" id="{581AF370-E5F8-BBC9-4A10-164D462F3066}"/>
              </a:ext>
            </a:extLst>
          </p:cNvPr>
          <p:cNvSpPr txBox="1"/>
          <p:nvPr/>
        </p:nvSpPr>
        <p:spPr>
          <a:xfrm>
            <a:off x="496444" y="4736449"/>
            <a:ext cx="7383132" cy="707886"/>
          </a:xfrm>
          <a:prstGeom prst="rect">
            <a:avLst/>
          </a:prstGeom>
          <a:noFill/>
        </p:spPr>
        <p:txBody>
          <a:bodyPr wrap="square" rtlCol="0">
            <a:spAutoFit/>
          </a:bodyPr>
          <a:lstStyle/>
          <a:p>
            <a:r>
              <a:rPr lang="en-ES" sz="2000" dirty="0">
                <a:latin typeface="Helvetica Neue Light" panose="02000403000000020004" pitchFamily="2" charset="0"/>
                <a:ea typeface="Helvetica Neue Light" panose="02000403000000020004" pitchFamily="2" charset="0"/>
              </a:rPr>
              <a:t>Whenever the </a:t>
            </a:r>
            <a:r>
              <a:rPr lang="en-ES" sz="2000" dirty="0">
                <a:latin typeface="Helvetica Neue Medium" panose="02000503000000020004" pitchFamily="2" charset="0"/>
                <a:ea typeface="Helvetica Neue Medium" panose="02000503000000020004" pitchFamily="2" charset="0"/>
                <a:cs typeface="Helvetica Neue Medium" panose="02000503000000020004" pitchFamily="2" charset="0"/>
              </a:rPr>
              <a:t>prior distribution is of the same family as the posterior</a:t>
            </a:r>
            <a:r>
              <a:rPr lang="en-ES" sz="2000" dirty="0">
                <a:latin typeface="Helvetica Neue Light" panose="02000403000000020004" pitchFamily="2" charset="0"/>
                <a:ea typeface="Helvetica Neue Light" panose="02000403000000020004" pitchFamily="2" charset="0"/>
              </a:rPr>
              <a:t>, it is called a </a:t>
            </a:r>
            <a:r>
              <a:rPr lang="en-ES" sz="2000" dirty="0">
                <a:latin typeface="Helvetica Neue Medium" panose="02000503000000020004" pitchFamily="2" charset="0"/>
                <a:ea typeface="Helvetica Neue Medium" panose="02000503000000020004" pitchFamily="2" charset="0"/>
                <a:cs typeface="Helvetica Neue Medium" panose="02000503000000020004" pitchFamily="2" charset="0"/>
              </a:rPr>
              <a:t>conjugate prior </a:t>
            </a:r>
            <a:r>
              <a:rPr lang="en-ES" sz="2000" dirty="0">
                <a:latin typeface="Helvetica Neue Light" panose="02000403000000020004" pitchFamily="2" charset="0"/>
                <a:ea typeface="Helvetica Neue Light" panose="02000403000000020004" pitchFamily="2" charset="0"/>
              </a:rPr>
              <a:t>for the likelihood function.</a:t>
            </a:r>
          </a:p>
        </p:txBody>
      </p:sp>
      <p:sp>
        <p:nvSpPr>
          <p:cNvPr id="17" name="TextBox 16">
            <a:extLst>
              <a:ext uri="{FF2B5EF4-FFF2-40B4-BE49-F238E27FC236}">
                <a16:creationId xmlns:a16="http://schemas.microsoft.com/office/drawing/2014/main" id="{E119BA26-928C-C05B-0458-08C4FE41971D}"/>
              </a:ext>
            </a:extLst>
          </p:cNvPr>
          <p:cNvSpPr txBox="1"/>
          <p:nvPr/>
        </p:nvSpPr>
        <p:spPr>
          <a:xfrm>
            <a:off x="468461" y="3043821"/>
            <a:ext cx="6106717" cy="400110"/>
          </a:xfrm>
          <a:prstGeom prst="rect">
            <a:avLst/>
          </a:prstGeom>
          <a:noFill/>
        </p:spPr>
        <p:txBody>
          <a:bodyPr wrap="square" rtlCol="0">
            <a:spAutoFit/>
          </a:bodyPr>
          <a:lstStyle/>
          <a:p>
            <a:r>
              <a:rPr lang="en-ES" sz="2000" dirty="0">
                <a:latin typeface="Helvetica Neue Medium" panose="02000503000000020004" pitchFamily="2" charset="0"/>
                <a:ea typeface="Helvetica Neue Medium" panose="02000503000000020004" pitchFamily="2" charset="0"/>
                <a:cs typeface="Helvetica Neue Medium" panose="02000503000000020004" pitchFamily="2" charset="0"/>
              </a:rPr>
              <a:t>In the coin flipping example</a:t>
            </a:r>
            <a:r>
              <a:rPr lang="en-ES" sz="2000" dirty="0">
                <a:latin typeface="Helvetica Neue Light" panose="02000403000000020004" pitchFamily="2" charset="0"/>
                <a:ea typeface="Helvetica Neue Light" panose="02000403000000020004" pitchFamily="2" charset="0"/>
              </a:rPr>
              <a:t>: </a:t>
            </a:r>
          </a:p>
        </p:txBody>
      </p:sp>
      <p:cxnSp>
        <p:nvCxnSpPr>
          <p:cNvPr id="19" name="Elbow Connector 18">
            <a:extLst>
              <a:ext uri="{FF2B5EF4-FFF2-40B4-BE49-F238E27FC236}">
                <a16:creationId xmlns:a16="http://schemas.microsoft.com/office/drawing/2014/main" id="{7512F6A0-CB7D-21A3-4489-EE5121A98F10}"/>
              </a:ext>
            </a:extLst>
          </p:cNvPr>
          <p:cNvCxnSpPr>
            <a:cxnSpLocks/>
          </p:cNvCxnSpPr>
          <p:nvPr/>
        </p:nvCxnSpPr>
        <p:spPr>
          <a:xfrm>
            <a:off x="735106" y="5734220"/>
            <a:ext cx="744461" cy="310246"/>
          </a:xfrm>
          <a:prstGeom prst="bentConnector3">
            <a:avLst>
              <a:gd name="adj1" fmla="val 183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507A8B86-A6A1-CB1A-4D9C-F48975A1472D}"/>
              </a:ext>
            </a:extLst>
          </p:cNvPr>
          <p:cNvSpPr txBox="1"/>
          <p:nvPr/>
        </p:nvSpPr>
        <p:spPr>
          <a:xfrm>
            <a:off x="1479567" y="5836676"/>
            <a:ext cx="7383132" cy="400110"/>
          </a:xfrm>
          <a:prstGeom prst="rect">
            <a:avLst/>
          </a:prstGeom>
          <a:noFill/>
        </p:spPr>
        <p:txBody>
          <a:bodyPr wrap="square" rtlCol="0">
            <a:spAutoFit/>
          </a:bodyPr>
          <a:lstStyle/>
          <a:p>
            <a:r>
              <a:rPr lang="en-ES" sz="2000" dirty="0">
                <a:latin typeface="Helvetica Neue Medium" panose="02000503000000020004" pitchFamily="2" charset="0"/>
                <a:ea typeface="Helvetica Neue Medium" panose="02000503000000020004" pitchFamily="2" charset="0"/>
                <a:cs typeface="Helvetica Neue Medium" panose="02000503000000020004" pitchFamily="2" charset="0"/>
              </a:rPr>
              <a:t>We know the functional form of the posterior!</a:t>
            </a:r>
          </a:p>
        </p:txBody>
      </p:sp>
    </p:spTree>
    <p:extLst>
      <p:ext uri="{BB962C8B-B14F-4D97-AF65-F5344CB8AC3E}">
        <p14:creationId xmlns:p14="http://schemas.microsoft.com/office/powerpoint/2010/main" val="19488813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822F1CE-6402-7333-4394-FA75CCBDDE71}"/>
              </a:ext>
            </a:extLst>
          </p:cNvPr>
          <p:cNvSpPr txBox="1"/>
          <p:nvPr/>
        </p:nvSpPr>
        <p:spPr>
          <a:xfrm>
            <a:off x="767857" y="539645"/>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Two notes on inference – 2. Numerical approaches </a:t>
            </a:r>
          </a:p>
        </p:txBody>
      </p:sp>
      <p:pic>
        <p:nvPicPr>
          <p:cNvPr id="1026" name="Picture 2" descr="a) Trace plot, and (b) marginal prior (dotted line) and posterior... |  Download Scientific Diagram">
            <a:extLst>
              <a:ext uri="{FF2B5EF4-FFF2-40B4-BE49-F238E27FC236}">
                <a16:creationId xmlns:a16="http://schemas.microsoft.com/office/drawing/2014/main" id="{8D2B81BF-D172-CBF6-6933-6674AFDF62B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148" r="1" b="2456"/>
          <a:stretch/>
        </p:blipFill>
        <p:spPr bwMode="auto">
          <a:xfrm rot="5400000">
            <a:off x="8505867" y="2750389"/>
            <a:ext cx="1777691" cy="535824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65B1B1C-B258-48C8-7E63-60F615F27CAC}"/>
              </a:ext>
            </a:extLst>
          </p:cNvPr>
          <p:cNvSpPr txBox="1"/>
          <p:nvPr/>
        </p:nvSpPr>
        <p:spPr>
          <a:xfrm>
            <a:off x="767857" y="1382204"/>
            <a:ext cx="6787186" cy="400110"/>
          </a:xfrm>
          <a:prstGeom prst="rect">
            <a:avLst/>
          </a:prstGeom>
          <a:noFill/>
        </p:spPr>
        <p:txBody>
          <a:bodyPr wrap="square" rtlCol="0">
            <a:spAutoFit/>
          </a:bodyPr>
          <a:lstStyle/>
          <a:p>
            <a:r>
              <a:rPr lang="en-ES" sz="2000" dirty="0">
                <a:latin typeface="Helvetica Neue Medium" panose="02000503000000020004" pitchFamily="2" charset="0"/>
                <a:ea typeface="Helvetica Neue Medium" panose="02000503000000020004" pitchFamily="2" charset="0"/>
                <a:cs typeface="Helvetica Neue Medium" panose="02000503000000020004" pitchFamily="2" charset="0"/>
              </a:rPr>
              <a:t>MCMC: exploring the posterior with a Markov chain </a:t>
            </a:r>
            <a:endParaRPr lang="en-ES" sz="2000" dirty="0">
              <a:latin typeface="Helvetica Neue Light" panose="02000403000000020004" pitchFamily="2" charset="0"/>
              <a:ea typeface="Helvetica Neue Light" panose="02000403000000020004" pitchFamily="2" charset="0"/>
            </a:endParaRPr>
          </a:p>
        </p:txBody>
      </p:sp>
      <p:sp>
        <p:nvSpPr>
          <p:cNvPr id="4" name="TextBox 3">
            <a:extLst>
              <a:ext uri="{FF2B5EF4-FFF2-40B4-BE49-F238E27FC236}">
                <a16:creationId xmlns:a16="http://schemas.microsoft.com/office/drawing/2014/main" id="{43ECB8DF-B17F-BCCE-EB48-D67A722A139C}"/>
              </a:ext>
            </a:extLst>
          </p:cNvPr>
          <p:cNvSpPr txBox="1"/>
          <p:nvPr/>
        </p:nvSpPr>
        <p:spPr>
          <a:xfrm>
            <a:off x="767857" y="2093100"/>
            <a:ext cx="7731566" cy="1631216"/>
          </a:xfrm>
          <a:prstGeom prst="rect">
            <a:avLst/>
          </a:prstGeom>
          <a:noFill/>
        </p:spPr>
        <p:txBody>
          <a:bodyPr wrap="square">
            <a:spAutoFit/>
          </a:bodyPr>
          <a:lstStyle/>
          <a:p>
            <a:pPr algn="l"/>
            <a:r>
              <a:rPr lang="en-GB" sz="2000" dirty="0">
                <a:effectLst/>
                <a:latin typeface="Helvetica Neue Light" panose="02000403000000020004" pitchFamily="2" charset="0"/>
                <a:ea typeface="Helvetica Neue Light" panose="02000403000000020004" pitchFamily="2" charset="0"/>
              </a:rPr>
              <a:t>1. The algorithm starts with an initial guess for the parameter.</a:t>
            </a:r>
          </a:p>
          <a:p>
            <a:pPr algn="l"/>
            <a:r>
              <a:rPr lang="en-GB" sz="2000" dirty="0">
                <a:effectLst/>
                <a:latin typeface="Helvetica Neue Light" panose="02000403000000020004" pitchFamily="2" charset="0"/>
                <a:ea typeface="Helvetica Neue Light" panose="02000403000000020004" pitchFamily="2" charset="0"/>
              </a:rPr>
              <a:t>2. It then proposes a new value for the parameter, based on a proposal </a:t>
            </a:r>
            <a:r>
              <a:rPr lang="en-GB" sz="2000" dirty="0">
                <a:latin typeface="Helvetica Neue Light" panose="02000403000000020004" pitchFamily="2" charset="0"/>
                <a:ea typeface="Helvetica Neue Light" panose="02000403000000020004" pitchFamily="2" charset="0"/>
              </a:rPr>
              <a:t>distribution</a:t>
            </a:r>
            <a:r>
              <a:rPr lang="en-GB" sz="2000" dirty="0">
                <a:effectLst/>
                <a:latin typeface="Helvetica Neue Light" panose="02000403000000020004" pitchFamily="2" charset="0"/>
                <a:ea typeface="Helvetica Neue Light" panose="02000403000000020004" pitchFamily="2" charset="0"/>
              </a:rPr>
              <a:t>.</a:t>
            </a:r>
          </a:p>
          <a:p>
            <a:pPr algn="l"/>
            <a:r>
              <a:rPr lang="en-GB" sz="2000" dirty="0">
                <a:effectLst/>
                <a:latin typeface="Helvetica Neue Light" panose="02000403000000020004" pitchFamily="2" charset="0"/>
                <a:ea typeface="Helvetica Neue Light" panose="02000403000000020004" pitchFamily="2" charset="0"/>
              </a:rPr>
              <a:t>3. It attributes a probability based on Bayes’ rule.</a:t>
            </a:r>
          </a:p>
          <a:p>
            <a:pPr algn="l"/>
            <a:r>
              <a:rPr lang="en-GB" sz="2000" dirty="0">
                <a:latin typeface="Helvetica Neue Light" panose="02000403000000020004" pitchFamily="2" charset="0"/>
                <a:ea typeface="Helvetica Neue Light" panose="02000403000000020004" pitchFamily="2" charset="0"/>
              </a:rPr>
              <a:t>4. In the large sample limit it converges to the posterior.</a:t>
            </a:r>
            <a:endParaRPr lang="en-GB" sz="2000" dirty="0">
              <a:effectLst/>
              <a:latin typeface="Helvetica Neue Light" panose="02000403000000020004" pitchFamily="2" charset="0"/>
              <a:ea typeface="Helvetica Neue Light" panose="02000403000000020004" pitchFamily="2" charset="0"/>
            </a:endParaRPr>
          </a:p>
        </p:txBody>
      </p:sp>
      <p:pic>
        <p:nvPicPr>
          <p:cNvPr id="5" name="Picture 2" descr="a) Trace plot, and (b) marginal prior (dotted line) and posterior... |  Download Scientific Diagram">
            <a:extLst>
              <a:ext uri="{FF2B5EF4-FFF2-40B4-BE49-F238E27FC236}">
                <a16:creationId xmlns:a16="http://schemas.microsoft.com/office/drawing/2014/main" id="{F944EB95-2743-AC0D-B7E7-65EF2C2D1A5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259" r="48075" b="2456"/>
          <a:stretch/>
        </p:blipFill>
        <p:spPr bwMode="auto">
          <a:xfrm rot="5400000">
            <a:off x="2492073" y="2840369"/>
            <a:ext cx="1849611" cy="535824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B6C9797-5178-24FA-9985-EDCF09530895}"/>
              </a:ext>
            </a:extLst>
          </p:cNvPr>
          <p:cNvSpPr txBox="1"/>
          <p:nvPr/>
        </p:nvSpPr>
        <p:spPr>
          <a:xfrm>
            <a:off x="2756930" y="4190826"/>
            <a:ext cx="1319896" cy="400110"/>
          </a:xfrm>
          <a:prstGeom prst="rect">
            <a:avLst/>
          </a:prstGeom>
          <a:noFill/>
        </p:spPr>
        <p:txBody>
          <a:bodyPr wrap="square">
            <a:spAutoFit/>
          </a:bodyPr>
          <a:lstStyle/>
          <a:p>
            <a:pPr algn="l"/>
            <a:r>
              <a:rPr lang="en-GB" sz="2000" dirty="0">
                <a:latin typeface="Helvetica Neue Light" panose="02000403000000020004" pitchFamily="2" charset="0"/>
                <a:ea typeface="Helvetica Neue Light" panose="02000403000000020004" pitchFamily="2" charset="0"/>
              </a:rPr>
              <a:t>Trace plot</a:t>
            </a:r>
            <a:endParaRPr lang="en-GB" sz="2000" dirty="0">
              <a:effectLst/>
              <a:latin typeface="Helvetica Neue Light" panose="02000403000000020004" pitchFamily="2" charset="0"/>
              <a:ea typeface="Helvetica Neue Light" panose="02000403000000020004" pitchFamily="2" charset="0"/>
            </a:endParaRPr>
          </a:p>
        </p:txBody>
      </p:sp>
      <p:sp>
        <p:nvSpPr>
          <p:cNvPr id="8" name="TextBox 7">
            <a:extLst>
              <a:ext uri="{FF2B5EF4-FFF2-40B4-BE49-F238E27FC236}">
                <a16:creationId xmlns:a16="http://schemas.microsoft.com/office/drawing/2014/main" id="{271E26BA-8E5F-8B70-6D07-7D8289F80185}"/>
              </a:ext>
            </a:extLst>
          </p:cNvPr>
          <p:cNvSpPr txBox="1"/>
          <p:nvPr/>
        </p:nvSpPr>
        <p:spPr>
          <a:xfrm>
            <a:off x="8103307" y="4293564"/>
            <a:ext cx="2582810" cy="400110"/>
          </a:xfrm>
          <a:prstGeom prst="rect">
            <a:avLst/>
          </a:prstGeom>
          <a:noFill/>
        </p:spPr>
        <p:txBody>
          <a:bodyPr wrap="square">
            <a:spAutoFit/>
          </a:bodyPr>
          <a:lstStyle/>
          <a:p>
            <a:pPr algn="l"/>
            <a:r>
              <a:rPr lang="en-GB" sz="2000" dirty="0">
                <a:latin typeface="Helvetica Neue Light" panose="02000403000000020004" pitchFamily="2" charset="0"/>
                <a:ea typeface="Helvetica Neue Light" panose="02000403000000020004" pitchFamily="2" charset="0"/>
              </a:rPr>
              <a:t>Sampled posterior</a:t>
            </a:r>
            <a:endParaRPr lang="en-GB" sz="2000" dirty="0">
              <a:effectLst/>
              <a:latin typeface="Helvetica Neue Light" panose="02000403000000020004" pitchFamily="2" charset="0"/>
              <a:ea typeface="Helvetica Neue Light" panose="02000403000000020004" pitchFamily="2" charset="0"/>
            </a:endParaRPr>
          </a:p>
        </p:txBody>
      </p:sp>
      <p:pic>
        <p:nvPicPr>
          <p:cNvPr id="1028" name="Picture 4" descr="Course:CPSC522/MCMC - UBC Wiki">
            <a:extLst>
              <a:ext uri="{FF2B5EF4-FFF2-40B4-BE49-F238E27FC236}">
                <a16:creationId xmlns:a16="http://schemas.microsoft.com/office/drawing/2014/main" id="{3026DC4E-D1E3-32E8-E11B-9D621AE790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03307" y="1513527"/>
            <a:ext cx="3975258" cy="228974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EF3E06C-D410-A841-3562-36BA4B851188}"/>
              </a:ext>
            </a:extLst>
          </p:cNvPr>
          <p:cNvSpPr txBox="1"/>
          <p:nvPr/>
        </p:nvSpPr>
        <p:spPr>
          <a:xfrm>
            <a:off x="10978374" y="3354984"/>
            <a:ext cx="1505767" cy="369332"/>
          </a:xfrm>
          <a:prstGeom prst="rect">
            <a:avLst/>
          </a:prstGeom>
          <a:noFill/>
        </p:spPr>
        <p:txBody>
          <a:bodyPr wrap="square" rtlCol="0">
            <a:spAutoFit/>
          </a:bodyPr>
          <a:lstStyle/>
          <a:p>
            <a:r>
              <a:rPr lang="en-GB" dirty="0">
                <a:latin typeface="Helvetica Neue Medium" panose="02000503000000020004" pitchFamily="2" charset="0"/>
                <a:ea typeface="Helvetica Neue Medium" panose="02000503000000020004" pitchFamily="2" charset="0"/>
                <a:cs typeface="Helvetica Neue Medium" panose="02000503000000020004" pitchFamily="2" charset="0"/>
              </a:rPr>
              <a:t>V</a:t>
            </a:r>
            <a:r>
              <a:rPr lang="en-ES" dirty="0">
                <a:latin typeface="Helvetica Neue Medium" panose="02000503000000020004" pitchFamily="2" charset="0"/>
                <a:ea typeface="Helvetica Neue Medium" panose="02000503000000020004" pitchFamily="2" charset="0"/>
                <a:cs typeface="Helvetica Neue Medium" panose="02000503000000020004" pitchFamily="2" charset="0"/>
              </a:rPr>
              <a:t>ideo?</a:t>
            </a:r>
          </a:p>
        </p:txBody>
      </p:sp>
    </p:spTree>
    <p:extLst>
      <p:ext uri="{BB962C8B-B14F-4D97-AF65-F5344CB8AC3E}">
        <p14:creationId xmlns:p14="http://schemas.microsoft.com/office/powerpoint/2010/main" val="6498485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822F1CE-6402-7333-4394-FA75CCBDDE71}"/>
              </a:ext>
            </a:extLst>
          </p:cNvPr>
          <p:cNvSpPr txBox="1"/>
          <p:nvPr/>
        </p:nvSpPr>
        <p:spPr>
          <a:xfrm>
            <a:off x="767857" y="539645"/>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Two notes on inference – 2. Numerical approaches </a:t>
            </a:r>
          </a:p>
        </p:txBody>
      </p:sp>
      <p:sp>
        <p:nvSpPr>
          <p:cNvPr id="2" name="TextBox 1">
            <a:extLst>
              <a:ext uri="{FF2B5EF4-FFF2-40B4-BE49-F238E27FC236}">
                <a16:creationId xmlns:a16="http://schemas.microsoft.com/office/drawing/2014/main" id="{865B1B1C-B258-48C8-7E63-60F615F27CAC}"/>
              </a:ext>
            </a:extLst>
          </p:cNvPr>
          <p:cNvSpPr txBox="1"/>
          <p:nvPr/>
        </p:nvSpPr>
        <p:spPr>
          <a:xfrm>
            <a:off x="767856" y="1382204"/>
            <a:ext cx="9050701" cy="400110"/>
          </a:xfrm>
          <a:prstGeom prst="rect">
            <a:avLst/>
          </a:prstGeom>
          <a:noFill/>
        </p:spPr>
        <p:txBody>
          <a:bodyPr wrap="square" rtlCol="0">
            <a:spAutoFit/>
          </a:bodyPr>
          <a:lstStyle/>
          <a:p>
            <a:r>
              <a:rPr lang="en-ES" sz="2000" dirty="0">
                <a:latin typeface="Helvetica Neue Medium" panose="02000503000000020004" pitchFamily="2" charset="0"/>
                <a:ea typeface="Helvetica Neue Medium" panose="02000503000000020004" pitchFamily="2" charset="0"/>
                <a:cs typeface="Helvetica Neue Medium" panose="02000503000000020004" pitchFamily="2" charset="0"/>
              </a:rPr>
              <a:t>Variational Inference: approximating the posterior with a guide distribution</a:t>
            </a:r>
            <a:endParaRPr lang="en-ES" sz="2000" dirty="0">
              <a:latin typeface="Helvetica Neue Light" panose="02000403000000020004" pitchFamily="2" charset="0"/>
              <a:ea typeface="Helvetica Neue Light" panose="02000403000000020004" pitchFamily="2" charset="0"/>
            </a:endParaRPr>
          </a:p>
        </p:txBody>
      </p:sp>
      <p:sp>
        <p:nvSpPr>
          <p:cNvPr id="3" name="TextBox 2">
            <a:extLst>
              <a:ext uri="{FF2B5EF4-FFF2-40B4-BE49-F238E27FC236}">
                <a16:creationId xmlns:a16="http://schemas.microsoft.com/office/drawing/2014/main" id="{ED8F43CC-60E8-0FDA-BDAA-C3E71DFCC029}"/>
              </a:ext>
            </a:extLst>
          </p:cNvPr>
          <p:cNvSpPr txBox="1"/>
          <p:nvPr/>
        </p:nvSpPr>
        <p:spPr>
          <a:xfrm>
            <a:off x="767856" y="2093100"/>
            <a:ext cx="8226241" cy="1631216"/>
          </a:xfrm>
          <a:prstGeom prst="rect">
            <a:avLst/>
          </a:prstGeom>
          <a:noFill/>
        </p:spPr>
        <p:txBody>
          <a:bodyPr wrap="square">
            <a:spAutoFit/>
          </a:bodyPr>
          <a:lstStyle/>
          <a:p>
            <a:pPr algn="l"/>
            <a:r>
              <a:rPr lang="en-GB" sz="2000" dirty="0">
                <a:effectLst/>
                <a:latin typeface="Helvetica Neue Light" panose="02000403000000020004" pitchFamily="2" charset="0"/>
                <a:ea typeface="Helvetica Neue Light" panose="02000403000000020004" pitchFamily="2" charset="0"/>
              </a:rPr>
              <a:t>1. Choose a guide distribution </a:t>
            </a:r>
          </a:p>
          <a:p>
            <a:pPr algn="l"/>
            <a:r>
              <a:rPr lang="en-GB" sz="2000" dirty="0">
                <a:effectLst/>
                <a:latin typeface="Helvetica Neue Light" panose="02000403000000020004" pitchFamily="2" charset="0"/>
                <a:ea typeface="Helvetica Neue Light" panose="02000403000000020004" pitchFamily="2" charset="0"/>
              </a:rPr>
              <a:t>2. Find the best parameters     that minimise the distance (KL divergence) between                and the posterior </a:t>
            </a:r>
          </a:p>
          <a:p>
            <a:pPr algn="l"/>
            <a:r>
              <a:rPr lang="en-GB" sz="2000" dirty="0">
                <a:effectLst/>
                <a:latin typeface="Helvetica Neue Light" panose="02000403000000020004" pitchFamily="2" charset="0"/>
                <a:ea typeface="Helvetica Neue Light" panose="02000403000000020004" pitchFamily="2" charset="0"/>
              </a:rPr>
              <a:t>3. In practice, minimising the KL divergence is done via maximising the Evidence Lower Bound (ELBO)</a:t>
            </a:r>
          </a:p>
        </p:txBody>
      </p:sp>
      <p:pic>
        <p:nvPicPr>
          <p:cNvPr id="10" name="Picture 9">
            <a:extLst>
              <a:ext uri="{FF2B5EF4-FFF2-40B4-BE49-F238E27FC236}">
                <a16:creationId xmlns:a16="http://schemas.microsoft.com/office/drawing/2014/main" id="{192F6E6C-CC89-A2D1-D8C3-E0023127246E}"/>
              </a:ext>
            </a:extLst>
          </p:cNvPr>
          <p:cNvPicPr>
            <a:picLocks noChangeAspect="1"/>
          </p:cNvPicPr>
          <p:nvPr/>
        </p:nvPicPr>
        <p:blipFill>
          <a:blip r:embed="rId2"/>
          <a:stretch>
            <a:fillRect/>
          </a:stretch>
        </p:blipFill>
        <p:spPr>
          <a:xfrm>
            <a:off x="4252640" y="2133228"/>
            <a:ext cx="762000" cy="317500"/>
          </a:xfrm>
          <a:prstGeom prst="rect">
            <a:avLst/>
          </a:prstGeom>
        </p:spPr>
      </p:pic>
      <p:pic>
        <p:nvPicPr>
          <p:cNvPr id="11" name="Picture 10">
            <a:extLst>
              <a:ext uri="{FF2B5EF4-FFF2-40B4-BE49-F238E27FC236}">
                <a16:creationId xmlns:a16="http://schemas.microsoft.com/office/drawing/2014/main" id="{E3F1688D-F1FF-E3AA-9E64-E10A7D766140}"/>
              </a:ext>
            </a:extLst>
          </p:cNvPr>
          <p:cNvPicPr>
            <a:picLocks noChangeAspect="1"/>
          </p:cNvPicPr>
          <p:nvPr/>
        </p:nvPicPr>
        <p:blipFill>
          <a:blip r:embed="rId3"/>
          <a:stretch>
            <a:fillRect/>
          </a:stretch>
        </p:blipFill>
        <p:spPr>
          <a:xfrm>
            <a:off x="3944808" y="2486631"/>
            <a:ext cx="165100" cy="228600"/>
          </a:xfrm>
          <a:prstGeom prst="rect">
            <a:avLst/>
          </a:prstGeom>
        </p:spPr>
      </p:pic>
      <p:pic>
        <p:nvPicPr>
          <p:cNvPr id="12" name="Picture 11">
            <a:extLst>
              <a:ext uri="{FF2B5EF4-FFF2-40B4-BE49-F238E27FC236}">
                <a16:creationId xmlns:a16="http://schemas.microsoft.com/office/drawing/2014/main" id="{1D2DD262-4FAD-76DF-7F11-0ADCA6984C9D}"/>
              </a:ext>
            </a:extLst>
          </p:cNvPr>
          <p:cNvPicPr>
            <a:picLocks noChangeAspect="1"/>
          </p:cNvPicPr>
          <p:nvPr/>
        </p:nvPicPr>
        <p:blipFill>
          <a:blip r:embed="rId4"/>
          <a:stretch>
            <a:fillRect/>
          </a:stretch>
        </p:blipFill>
        <p:spPr>
          <a:xfrm>
            <a:off x="1646576" y="4156243"/>
            <a:ext cx="4826000" cy="342900"/>
          </a:xfrm>
          <a:prstGeom prst="rect">
            <a:avLst/>
          </a:prstGeom>
        </p:spPr>
      </p:pic>
      <p:sp>
        <p:nvSpPr>
          <p:cNvPr id="13" name="Oval 12">
            <a:extLst>
              <a:ext uri="{FF2B5EF4-FFF2-40B4-BE49-F238E27FC236}">
                <a16:creationId xmlns:a16="http://schemas.microsoft.com/office/drawing/2014/main" id="{EAAA9496-A44A-F21B-415A-0317F866A015}"/>
              </a:ext>
            </a:extLst>
          </p:cNvPr>
          <p:cNvSpPr/>
          <p:nvPr/>
        </p:nvSpPr>
        <p:spPr>
          <a:xfrm rot="20226941">
            <a:off x="10447214" y="2846165"/>
            <a:ext cx="446805" cy="38394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dirty="0"/>
          </a:p>
        </p:txBody>
      </p:sp>
      <p:pic>
        <p:nvPicPr>
          <p:cNvPr id="14" name="Picture 13">
            <a:extLst>
              <a:ext uri="{FF2B5EF4-FFF2-40B4-BE49-F238E27FC236}">
                <a16:creationId xmlns:a16="http://schemas.microsoft.com/office/drawing/2014/main" id="{1DD13E8E-9783-238B-1CC3-801DE0F73633}"/>
              </a:ext>
            </a:extLst>
          </p:cNvPr>
          <p:cNvPicPr>
            <a:picLocks noChangeAspect="1"/>
          </p:cNvPicPr>
          <p:nvPr/>
        </p:nvPicPr>
        <p:blipFill>
          <a:blip r:embed="rId5"/>
          <a:stretch>
            <a:fillRect/>
          </a:stretch>
        </p:blipFill>
        <p:spPr>
          <a:xfrm>
            <a:off x="10330433" y="1897556"/>
            <a:ext cx="727495" cy="1518983"/>
          </a:xfrm>
          <a:prstGeom prst="rect">
            <a:avLst/>
          </a:prstGeom>
        </p:spPr>
      </p:pic>
      <p:pic>
        <p:nvPicPr>
          <p:cNvPr id="15" name="Picture 14">
            <a:extLst>
              <a:ext uri="{FF2B5EF4-FFF2-40B4-BE49-F238E27FC236}">
                <a16:creationId xmlns:a16="http://schemas.microsoft.com/office/drawing/2014/main" id="{F0834CAD-1959-6F77-ECA4-18D8A84DD060}"/>
              </a:ext>
            </a:extLst>
          </p:cNvPr>
          <p:cNvPicPr>
            <a:picLocks noChangeAspect="1"/>
          </p:cNvPicPr>
          <p:nvPr/>
        </p:nvPicPr>
        <p:blipFill>
          <a:blip r:embed="rId2"/>
          <a:stretch>
            <a:fillRect/>
          </a:stretch>
        </p:blipFill>
        <p:spPr>
          <a:xfrm>
            <a:off x="1976633" y="2752543"/>
            <a:ext cx="762000" cy="317500"/>
          </a:xfrm>
          <a:prstGeom prst="rect">
            <a:avLst/>
          </a:prstGeom>
        </p:spPr>
      </p:pic>
      <p:pic>
        <p:nvPicPr>
          <p:cNvPr id="16" name="Picture 15">
            <a:extLst>
              <a:ext uri="{FF2B5EF4-FFF2-40B4-BE49-F238E27FC236}">
                <a16:creationId xmlns:a16="http://schemas.microsoft.com/office/drawing/2014/main" id="{366EADD5-6565-1A57-6F21-E42847A2B984}"/>
              </a:ext>
            </a:extLst>
          </p:cNvPr>
          <p:cNvPicPr>
            <a:picLocks noChangeAspect="1"/>
          </p:cNvPicPr>
          <p:nvPr/>
        </p:nvPicPr>
        <p:blipFill>
          <a:blip r:embed="rId6"/>
          <a:stretch>
            <a:fillRect/>
          </a:stretch>
        </p:blipFill>
        <p:spPr>
          <a:xfrm>
            <a:off x="4899506" y="2748280"/>
            <a:ext cx="787400" cy="317500"/>
          </a:xfrm>
          <a:prstGeom prst="rect">
            <a:avLst/>
          </a:prstGeom>
        </p:spPr>
      </p:pic>
      <p:pic>
        <p:nvPicPr>
          <p:cNvPr id="2050" name="Picture 2" descr="A Beginner's Guide to Variational Inference | Haziq Jamil">
            <a:extLst>
              <a:ext uri="{FF2B5EF4-FFF2-40B4-BE49-F238E27FC236}">
                <a16:creationId xmlns:a16="http://schemas.microsoft.com/office/drawing/2014/main" id="{A06EAD76-8205-76F1-F65E-07C0F3A8FE5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28050" y="3724316"/>
            <a:ext cx="4515440" cy="30048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97919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822F1CE-6402-7333-4394-FA75CCBDDE71}"/>
              </a:ext>
            </a:extLst>
          </p:cNvPr>
          <p:cNvSpPr txBox="1"/>
          <p:nvPr/>
        </p:nvSpPr>
        <p:spPr>
          <a:xfrm>
            <a:off x="767857" y="539645"/>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Two notes on inference – 2. Numerical approaches </a:t>
            </a:r>
          </a:p>
        </p:txBody>
      </p:sp>
      <p:sp>
        <p:nvSpPr>
          <p:cNvPr id="2" name="TextBox 1">
            <a:extLst>
              <a:ext uri="{FF2B5EF4-FFF2-40B4-BE49-F238E27FC236}">
                <a16:creationId xmlns:a16="http://schemas.microsoft.com/office/drawing/2014/main" id="{865B1B1C-B258-48C8-7E63-60F615F27CAC}"/>
              </a:ext>
            </a:extLst>
          </p:cNvPr>
          <p:cNvSpPr txBox="1"/>
          <p:nvPr/>
        </p:nvSpPr>
        <p:spPr>
          <a:xfrm>
            <a:off x="767856" y="1382204"/>
            <a:ext cx="9050701" cy="400110"/>
          </a:xfrm>
          <a:prstGeom prst="rect">
            <a:avLst/>
          </a:prstGeom>
          <a:noFill/>
        </p:spPr>
        <p:txBody>
          <a:bodyPr wrap="square" rtlCol="0">
            <a:spAutoFit/>
          </a:bodyPr>
          <a:lstStyle/>
          <a:p>
            <a:r>
              <a:rPr lang="en-ES" sz="2000" dirty="0">
                <a:latin typeface="Helvetica Neue Medium" panose="02000503000000020004" pitchFamily="2" charset="0"/>
                <a:ea typeface="Helvetica Neue Medium" panose="02000503000000020004" pitchFamily="2" charset="0"/>
                <a:cs typeface="Helvetica Neue Medium" panose="02000503000000020004" pitchFamily="2" charset="0"/>
              </a:rPr>
              <a:t>Variational Inference: approximating the posterior with a guide distribution</a:t>
            </a:r>
            <a:endParaRPr lang="en-ES" sz="2000" dirty="0">
              <a:latin typeface="Helvetica Neue Light" panose="02000403000000020004" pitchFamily="2" charset="0"/>
              <a:ea typeface="Helvetica Neue Light" panose="02000403000000020004" pitchFamily="2" charset="0"/>
            </a:endParaRPr>
          </a:p>
        </p:txBody>
      </p:sp>
      <p:sp>
        <p:nvSpPr>
          <p:cNvPr id="3" name="TextBox 2">
            <a:extLst>
              <a:ext uri="{FF2B5EF4-FFF2-40B4-BE49-F238E27FC236}">
                <a16:creationId xmlns:a16="http://schemas.microsoft.com/office/drawing/2014/main" id="{ED8F43CC-60E8-0FDA-BDAA-C3E71DFCC029}"/>
              </a:ext>
            </a:extLst>
          </p:cNvPr>
          <p:cNvSpPr txBox="1"/>
          <p:nvPr/>
        </p:nvSpPr>
        <p:spPr>
          <a:xfrm>
            <a:off x="767856" y="2093100"/>
            <a:ext cx="8226241" cy="1631216"/>
          </a:xfrm>
          <a:prstGeom prst="rect">
            <a:avLst/>
          </a:prstGeom>
          <a:noFill/>
        </p:spPr>
        <p:txBody>
          <a:bodyPr wrap="square">
            <a:spAutoFit/>
          </a:bodyPr>
          <a:lstStyle/>
          <a:p>
            <a:pPr algn="l"/>
            <a:r>
              <a:rPr lang="en-GB" sz="2000" dirty="0">
                <a:effectLst/>
                <a:latin typeface="Helvetica Neue Light" panose="02000403000000020004" pitchFamily="2" charset="0"/>
                <a:ea typeface="Helvetica Neue Light" panose="02000403000000020004" pitchFamily="2" charset="0"/>
              </a:rPr>
              <a:t>1. Choose a guide distribution </a:t>
            </a:r>
          </a:p>
          <a:p>
            <a:pPr algn="l"/>
            <a:r>
              <a:rPr lang="en-GB" sz="2000" dirty="0">
                <a:effectLst/>
                <a:latin typeface="Helvetica Neue Light" panose="02000403000000020004" pitchFamily="2" charset="0"/>
                <a:ea typeface="Helvetica Neue Light" panose="02000403000000020004" pitchFamily="2" charset="0"/>
              </a:rPr>
              <a:t>2. Find the best parameters     that minimise the distance (KL divergence) between                and the posterior </a:t>
            </a:r>
          </a:p>
          <a:p>
            <a:pPr algn="l"/>
            <a:r>
              <a:rPr lang="en-GB" sz="2000" dirty="0">
                <a:effectLst/>
                <a:latin typeface="Helvetica Neue Light" panose="02000403000000020004" pitchFamily="2" charset="0"/>
                <a:ea typeface="Helvetica Neue Light" panose="02000403000000020004" pitchFamily="2" charset="0"/>
              </a:rPr>
              <a:t>3. In practice, minimising the KL divergence is done via maximising the Evidence Lower Bound (ELBO)</a:t>
            </a:r>
          </a:p>
        </p:txBody>
      </p:sp>
      <p:pic>
        <p:nvPicPr>
          <p:cNvPr id="10" name="Picture 9">
            <a:extLst>
              <a:ext uri="{FF2B5EF4-FFF2-40B4-BE49-F238E27FC236}">
                <a16:creationId xmlns:a16="http://schemas.microsoft.com/office/drawing/2014/main" id="{192F6E6C-CC89-A2D1-D8C3-E0023127246E}"/>
              </a:ext>
            </a:extLst>
          </p:cNvPr>
          <p:cNvPicPr>
            <a:picLocks noChangeAspect="1"/>
          </p:cNvPicPr>
          <p:nvPr/>
        </p:nvPicPr>
        <p:blipFill>
          <a:blip r:embed="rId2"/>
          <a:stretch>
            <a:fillRect/>
          </a:stretch>
        </p:blipFill>
        <p:spPr>
          <a:xfrm>
            <a:off x="4252640" y="2133228"/>
            <a:ext cx="762000" cy="317500"/>
          </a:xfrm>
          <a:prstGeom prst="rect">
            <a:avLst/>
          </a:prstGeom>
        </p:spPr>
      </p:pic>
      <p:pic>
        <p:nvPicPr>
          <p:cNvPr id="11" name="Picture 10">
            <a:extLst>
              <a:ext uri="{FF2B5EF4-FFF2-40B4-BE49-F238E27FC236}">
                <a16:creationId xmlns:a16="http://schemas.microsoft.com/office/drawing/2014/main" id="{E3F1688D-F1FF-E3AA-9E64-E10A7D766140}"/>
              </a:ext>
            </a:extLst>
          </p:cNvPr>
          <p:cNvPicPr>
            <a:picLocks noChangeAspect="1"/>
          </p:cNvPicPr>
          <p:nvPr/>
        </p:nvPicPr>
        <p:blipFill>
          <a:blip r:embed="rId3"/>
          <a:stretch>
            <a:fillRect/>
          </a:stretch>
        </p:blipFill>
        <p:spPr>
          <a:xfrm>
            <a:off x="3944808" y="2486631"/>
            <a:ext cx="165100" cy="228600"/>
          </a:xfrm>
          <a:prstGeom prst="rect">
            <a:avLst/>
          </a:prstGeom>
        </p:spPr>
      </p:pic>
      <p:pic>
        <p:nvPicPr>
          <p:cNvPr id="12" name="Picture 11">
            <a:extLst>
              <a:ext uri="{FF2B5EF4-FFF2-40B4-BE49-F238E27FC236}">
                <a16:creationId xmlns:a16="http://schemas.microsoft.com/office/drawing/2014/main" id="{1D2DD262-4FAD-76DF-7F11-0ADCA6984C9D}"/>
              </a:ext>
            </a:extLst>
          </p:cNvPr>
          <p:cNvPicPr>
            <a:picLocks noChangeAspect="1"/>
          </p:cNvPicPr>
          <p:nvPr/>
        </p:nvPicPr>
        <p:blipFill>
          <a:blip r:embed="rId4"/>
          <a:stretch>
            <a:fillRect/>
          </a:stretch>
        </p:blipFill>
        <p:spPr>
          <a:xfrm>
            <a:off x="1646576" y="4156243"/>
            <a:ext cx="4826000" cy="342900"/>
          </a:xfrm>
          <a:prstGeom prst="rect">
            <a:avLst/>
          </a:prstGeom>
        </p:spPr>
      </p:pic>
      <p:sp>
        <p:nvSpPr>
          <p:cNvPr id="13" name="Oval 12">
            <a:extLst>
              <a:ext uri="{FF2B5EF4-FFF2-40B4-BE49-F238E27FC236}">
                <a16:creationId xmlns:a16="http://schemas.microsoft.com/office/drawing/2014/main" id="{EAAA9496-A44A-F21B-415A-0317F866A015}"/>
              </a:ext>
            </a:extLst>
          </p:cNvPr>
          <p:cNvSpPr/>
          <p:nvPr/>
        </p:nvSpPr>
        <p:spPr>
          <a:xfrm rot="20226941">
            <a:off x="10447214" y="2846165"/>
            <a:ext cx="446805" cy="38394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dirty="0"/>
          </a:p>
        </p:txBody>
      </p:sp>
      <p:pic>
        <p:nvPicPr>
          <p:cNvPr id="14" name="Picture 13">
            <a:extLst>
              <a:ext uri="{FF2B5EF4-FFF2-40B4-BE49-F238E27FC236}">
                <a16:creationId xmlns:a16="http://schemas.microsoft.com/office/drawing/2014/main" id="{1DD13E8E-9783-238B-1CC3-801DE0F73633}"/>
              </a:ext>
            </a:extLst>
          </p:cNvPr>
          <p:cNvPicPr>
            <a:picLocks noChangeAspect="1"/>
          </p:cNvPicPr>
          <p:nvPr/>
        </p:nvPicPr>
        <p:blipFill>
          <a:blip r:embed="rId5"/>
          <a:stretch>
            <a:fillRect/>
          </a:stretch>
        </p:blipFill>
        <p:spPr>
          <a:xfrm>
            <a:off x="10330433" y="1897556"/>
            <a:ext cx="727495" cy="1518983"/>
          </a:xfrm>
          <a:prstGeom prst="rect">
            <a:avLst/>
          </a:prstGeom>
        </p:spPr>
      </p:pic>
      <p:pic>
        <p:nvPicPr>
          <p:cNvPr id="15" name="Picture 14">
            <a:extLst>
              <a:ext uri="{FF2B5EF4-FFF2-40B4-BE49-F238E27FC236}">
                <a16:creationId xmlns:a16="http://schemas.microsoft.com/office/drawing/2014/main" id="{F0834CAD-1959-6F77-ECA4-18D8A84DD060}"/>
              </a:ext>
            </a:extLst>
          </p:cNvPr>
          <p:cNvPicPr>
            <a:picLocks noChangeAspect="1"/>
          </p:cNvPicPr>
          <p:nvPr/>
        </p:nvPicPr>
        <p:blipFill>
          <a:blip r:embed="rId2"/>
          <a:stretch>
            <a:fillRect/>
          </a:stretch>
        </p:blipFill>
        <p:spPr>
          <a:xfrm>
            <a:off x="1976633" y="2752543"/>
            <a:ext cx="762000" cy="317500"/>
          </a:xfrm>
          <a:prstGeom prst="rect">
            <a:avLst/>
          </a:prstGeom>
        </p:spPr>
      </p:pic>
      <p:pic>
        <p:nvPicPr>
          <p:cNvPr id="16" name="Picture 15">
            <a:extLst>
              <a:ext uri="{FF2B5EF4-FFF2-40B4-BE49-F238E27FC236}">
                <a16:creationId xmlns:a16="http://schemas.microsoft.com/office/drawing/2014/main" id="{366EADD5-6565-1A57-6F21-E42847A2B984}"/>
              </a:ext>
            </a:extLst>
          </p:cNvPr>
          <p:cNvPicPr>
            <a:picLocks noChangeAspect="1"/>
          </p:cNvPicPr>
          <p:nvPr/>
        </p:nvPicPr>
        <p:blipFill>
          <a:blip r:embed="rId6"/>
          <a:stretch>
            <a:fillRect/>
          </a:stretch>
        </p:blipFill>
        <p:spPr>
          <a:xfrm>
            <a:off x="4899506" y="2748280"/>
            <a:ext cx="787400" cy="317500"/>
          </a:xfrm>
          <a:prstGeom prst="rect">
            <a:avLst/>
          </a:prstGeom>
        </p:spPr>
      </p:pic>
      <p:pic>
        <p:nvPicPr>
          <p:cNvPr id="2050" name="Picture 2" descr="A Beginner's Guide to Variational Inference | Haziq Jamil">
            <a:extLst>
              <a:ext uri="{FF2B5EF4-FFF2-40B4-BE49-F238E27FC236}">
                <a16:creationId xmlns:a16="http://schemas.microsoft.com/office/drawing/2014/main" id="{A06EAD76-8205-76F1-F65E-07C0F3A8FE5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28050" y="3724316"/>
            <a:ext cx="4515440" cy="3004820"/>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28BA639B-EF6D-1871-13FC-8342A01B9095}"/>
              </a:ext>
            </a:extLst>
          </p:cNvPr>
          <p:cNvSpPr txBox="1"/>
          <p:nvPr/>
        </p:nvSpPr>
        <p:spPr>
          <a:xfrm>
            <a:off x="224808" y="5451069"/>
            <a:ext cx="7296852" cy="400110"/>
          </a:xfrm>
          <a:prstGeom prst="rect">
            <a:avLst/>
          </a:prstGeom>
          <a:noFill/>
        </p:spPr>
        <p:txBody>
          <a:bodyPr wrap="square" rtlCol="0">
            <a:spAutoFit/>
          </a:bodyPr>
          <a:lstStyle/>
          <a:p>
            <a:r>
              <a:rPr lang="en-ES" sz="2000" dirty="0">
                <a:latin typeface="Helvetica Neue Medium" panose="02000503000000020004" pitchFamily="2" charset="0"/>
                <a:ea typeface="Helvetica Neue Medium" panose="02000503000000020004" pitchFamily="2" charset="0"/>
                <a:cs typeface="Helvetica Neue Medium" panose="02000503000000020004" pitchFamily="2" charset="0"/>
              </a:rPr>
              <a:t>Advantages of MCMC Vs VI – </a:t>
            </a:r>
            <a:r>
              <a:rPr lang="en-GB" sz="2000" dirty="0">
                <a:effectLst/>
                <a:latin typeface="Helvetica Neue Light" panose="02000403000000020004" pitchFamily="2" charset="0"/>
                <a:ea typeface="Helvetica Neue Light" panose="02000403000000020004" pitchFamily="2" charset="0"/>
              </a:rPr>
              <a:t>Accuracy vs. Speed Trade-off</a:t>
            </a:r>
            <a:endParaRPr lang="en-ES" sz="2000" dirty="0">
              <a:latin typeface="Helvetica Neue Light" panose="02000403000000020004" pitchFamily="2" charset="0"/>
              <a:ea typeface="Helvetica Neue Light" panose="02000403000000020004" pitchFamily="2" charset="0"/>
            </a:endParaRPr>
          </a:p>
        </p:txBody>
      </p:sp>
      <p:sp>
        <p:nvSpPr>
          <p:cNvPr id="22" name="Rectangle 21">
            <a:extLst>
              <a:ext uri="{FF2B5EF4-FFF2-40B4-BE49-F238E27FC236}">
                <a16:creationId xmlns:a16="http://schemas.microsoft.com/office/drawing/2014/main" id="{4AB5CFE3-00F9-9A49-2E69-CE73DD06643B}"/>
              </a:ext>
            </a:extLst>
          </p:cNvPr>
          <p:cNvSpPr/>
          <p:nvPr/>
        </p:nvSpPr>
        <p:spPr>
          <a:xfrm>
            <a:off x="224808" y="5378312"/>
            <a:ext cx="6938350" cy="545624"/>
          </a:xfrm>
          <a:prstGeom prst="rect">
            <a:avLst/>
          </a:prstGeom>
          <a:noFill/>
          <a:ln w="22225">
            <a:solidFill>
              <a:srgbClr val="00919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a:p>
        </p:txBody>
      </p:sp>
    </p:spTree>
    <p:extLst>
      <p:ext uri="{BB962C8B-B14F-4D97-AF65-F5344CB8AC3E}">
        <p14:creationId xmlns:p14="http://schemas.microsoft.com/office/powerpoint/2010/main" val="22547269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822F1CE-6402-7333-4394-FA75CCBDDE71}"/>
              </a:ext>
            </a:extLst>
          </p:cNvPr>
          <p:cNvSpPr txBox="1"/>
          <p:nvPr/>
        </p:nvSpPr>
        <p:spPr>
          <a:xfrm>
            <a:off x="3597657" y="678926"/>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Hierarchical modelling</a:t>
            </a:r>
          </a:p>
        </p:txBody>
      </p:sp>
      <p:sp>
        <p:nvSpPr>
          <p:cNvPr id="4" name="TextBox 3">
            <a:extLst>
              <a:ext uri="{FF2B5EF4-FFF2-40B4-BE49-F238E27FC236}">
                <a16:creationId xmlns:a16="http://schemas.microsoft.com/office/drawing/2014/main" id="{0725C5C1-C4C4-8040-4F0E-524D070CA64F}"/>
              </a:ext>
            </a:extLst>
          </p:cNvPr>
          <p:cNvSpPr txBox="1"/>
          <p:nvPr/>
        </p:nvSpPr>
        <p:spPr>
          <a:xfrm>
            <a:off x="3597657" y="1535016"/>
            <a:ext cx="8139658" cy="3200876"/>
          </a:xfrm>
          <a:prstGeom prst="rect">
            <a:avLst/>
          </a:prstGeom>
          <a:noFill/>
        </p:spPr>
        <p:txBody>
          <a:bodyPr wrap="square">
            <a:spAutoFit/>
          </a:bodyPr>
          <a:lstStyle/>
          <a:p>
            <a:r>
              <a:rPr lang="en-GB" sz="2000" dirty="0">
                <a:latin typeface="Helvetica Neue Light" panose="02000403000000020004" pitchFamily="2" charset="0"/>
                <a:ea typeface="Helvetica Neue Light" panose="02000403000000020004" pitchFamily="2" charset="0"/>
              </a:rPr>
              <a:t>Bayesian modelling really </a:t>
            </a:r>
            <a:r>
              <a:rPr lang="en-GB" sz="2000" dirty="0">
                <a:effectLst/>
                <a:latin typeface="Helvetica Neue Light" panose="02000403000000020004" pitchFamily="2" charset="0"/>
                <a:ea typeface="Helvetica Neue Light" panose="02000403000000020004" pitchFamily="2" charset="0"/>
              </a:rPr>
              <a:t>shines when we consider models with a rich structure of dependencies between variables.</a:t>
            </a:r>
            <a:endParaRPr lang="en-GB" sz="2000" dirty="0">
              <a:latin typeface="Helvetica Neue Light" panose="02000403000000020004" pitchFamily="2" charset="0"/>
              <a:ea typeface="Helvetica Neue Light" panose="02000403000000020004" pitchFamily="2" charset="0"/>
            </a:endParaRPr>
          </a:p>
          <a:p>
            <a:endParaRPr lang="en-GB" dirty="0">
              <a:solidFill>
                <a:srgbClr val="D5D5D5"/>
              </a:solidFill>
              <a:effectLst/>
              <a:latin typeface="Helvetica Neue Light" panose="02000403000000020004" pitchFamily="2" charset="0"/>
              <a:ea typeface="Helvetica Neue Light" panose="02000403000000020004" pitchFamily="2" charset="0"/>
            </a:endParaRPr>
          </a:p>
          <a:p>
            <a:r>
              <a:rPr lang="en-GB" dirty="0">
                <a:effectLst/>
                <a:latin typeface="Helvetica Neue Medium" panose="02000503000000020004" pitchFamily="2" charset="0"/>
                <a:ea typeface="Helvetica Neue Medium" panose="02000503000000020004" pitchFamily="2" charset="0"/>
                <a:cs typeface="Helvetica Neue Medium" panose="02000503000000020004" pitchFamily="2" charset="0"/>
              </a:rPr>
              <a:t>Hierarchical modelling </a:t>
            </a:r>
            <a:r>
              <a:rPr lang="en-GB" dirty="0">
                <a:effectLst/>
                <a:latin typeface="Helvetica Neue Light" panose="02000403000000020004" pitchFamily="2" charset="0"/>
                <a:ea typeface="Helvetica Neue Light" panose="02000403000000020004" pitchFamily="2" charset="0"/>
              </a:rPr>
              <a:t>can be viewed as an </a:t>
            </a:r>
            <a:r>
              <a:rPr lang="en-GB" dirty="0">
                <a:effectLst/>
                <a:latin typeface="Helvetica Neue Medium" panose="02000503000000020004" pitchFamily="2" charset="0"/>
                <a:ea typeface="Helvetica Neue Medium" panose="02000503000000020004" pitchFamily="2" charset="0"/>
                <a:cs typeface="Helvetica Neue Medium" panose="02000503000000020004" pitchFamily="2" charset="0"/>
              </a:rPr>
              <a:t>information sharing mechanism </a:t>
            </a:r>
            <a:r>
              <a:rPr lang="en-GB" dirty="0">
                <a:effectLst/>
                <a:latin typeface="Helvetica Neue Light" panose="02000403000000020004" pitchFamily="2" charset="0"/>
                <a:ea typeface="Helvetica Neue Light" panose="02000403000000020004" pitchFamily="2" charset="0"/>
              </a:rPr>
              <a:t>between subgroups that share common properties. </a:t>
            </a:r>
            <a:r>
              <a:rPr lang="en-GB" dirty="0">
                <a:latin typeface="Helvetica Neue Light" panose="02000403000000020004" pitchFamily="2" charset="0"/>
                <a:ea typeface="Helvetica Neue Light" panose="02000403000000020004" pitchFamily="2" charset="0"/>
              </a:rPr>
              <a:t>H</a:t>
            </a:r>
            <a:r>
              <a:rPr lang="en-GB" dirty="0">
                <a:effectLst/>
                <a:latin typeface="Helvetica Neue Light" panose="02000403000000020004" pitchFamily="2" charset="0"/>
                <a:ea typeface="Helvetica Neue Light" panose="02000403000000020004" pitchFamily="2" charset="0"/>
              </a:rPr>
              <a:t>ierarchical modelling can be used as a way to learn those common features, while also providing the freedom for each group to differ. </a:t>
            </a:r>
          </a:p>
          <a:p>
            <a:endParaRPr lang="en-GB" dirty="0">
              <a:latin typeface="Helvetica Neue Light" panose="02000403000000020004" pitchFamily="2" charset="0"/>
              <a:ea typeface="Helvetica Neue Light" panose="02000403000000020004" pitchFamily="2" charset="0"/>
            </a:endParaRPr>
          </a:p>
          <a:p>
            <a:r>
              <a:rPr lang="en-GB" dirty="0">
                <a:effectLst/>
                <a:latin typeface="Helvetica Neue Medium" panose="02000503000000020004" pitchFamily="2" charset="0"/>
                <a:ea typeface="Helvetica Neue Medium" panose="02000503000000020004" pitchFamily="2" charset="0"/>
                <a:cs typeface="Helvetica Neue Medium" panose="02000503000000020004" pitchFamily="2" charset="0"/>
              </a:rPr>
              <a:t>Hierarchical modelling</a:t>
            </a:r>
            <a:r>
              <a:rPr lang="en-GB" dirty="0">
                <a:effectLst/>
                <a:latin typeface="Helvetica Neue Light" panose="02000403000000020004" pitchFamily="2" charset="0"/>
                <a:ea typeface="Helvetica Neue Light" panose="02000403000000020004" pitchFamily="2" charset="0"/>
              </a:rPr>
              <a:t> can also be a very effective way of </a:t>
            </a:r>
            <a:r>
              <a:rPr lang="en-GB" dirty="0">
                <a:effectLst/>
                <a:latin typeface="Helvetica Neue Medium" panose="02000503000000020004" pitchFamily="2" charset="0"/>
                <a:ea typeface="Helvetica Neue Medium" panose="02000503000000020004" pitchFamily="2" charset="0"/>
                <a:cs typeface="Helvetica Neue Medium" panose="02000503000000020004" pitchFamily="2" charset="0"/>
              </a:rPr>
              <a:t>avoiding certain types of overfitting</a:t>
            </a:r>
            <a:r>
              <a:rPr lang="en-GB" dirty="0">
                <a:effectLst/>
                <a:latin typeface="Helvetica Neue Light" panose="02000403000000020004" pitchFamily="2" charset="0"/>
                <a:ea typeface="Helvetica Neue Light" panose="02000403000000020004" pitchFamily="2" charset="0"/>
              </a:rPr>
              <a:t>, since hierarchical structure can be thought of as learning an informative prior for each subgroup.</a:t>
            </a:r>
            <a:endParaRPr lang="en-ES" dirty="0">
              <a:latin typeface="Helvetica Neue Light" panose="02000403000000020004" pitchFamily="2" charset="0"/>
              <a:ea typeface="Helvetica Neue Light" panose="02000403000000020004" pitchFamily="2" charset="0"/>
            </a:endParaRPr>
          </a:p>
        </p:txBody>
      </p:sp>
      <p:sp>
        <p:nvSpPr>
          <p:cNvPr id="5" name="Oval 4">
            <a:extLst>
              <a:ext uri="{FF2B5EF4-FFF2-40B4-BE49-F238E27FC236}">
                <a16:creationId xmlns:a16="http://schemas.microsoft.com/office/drawing/2014/main" id="{CF7017C7-FA22-133D-E1EB-5C90F1164A3E}"/>
              </a:ext>
            </a:extLst>
          </p:cNvPr>
          <p:cNvSpPr/>
          <p:nvPr/>
        </p:nvSpPr>
        <p:spPr>
          <a:xfrm rot="21277686">
            <a:off x="1118898" y="3634589"/>
            <a:ext cx="1147917" cy="497096"/>
          </a:xfrm>
          <a:prstGeom prst="ellipse">
            <a:avLst/>
          </a:prstGeom>
          <a:solidFill>
            <a:schemeClr val="bg1">
              <a:lumMod val="7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a:p>
        </p:txBody>
      </p:sp>
      <p:pic>
        <p:nvPicPr>
          <p:cNvPr id="6" name="Picture 5">
            <a:extLst>
              <a:ext uri="{FF2B5EF4-FFF2-40B4-BE49-F238E27FC236}">
                <a16:creationId xmlns:a16="http://schemas.microsoft.com/office/drawing/2014/main" id="{DBC80CD1-6F26-81F0-1227-0916A01C89E2}"/>
              </a:ext>
            </a:extLst>
          </p:cNvPr>
          <p:cNvPicPr>
            <a:picLocks noChangeAspect="1"/>
          </p:cNvPicPr>
          <p:nvPr/>
        </p:nvPicPr>
        <p:blipFill>
          <a:blip r:embed="rId2"/>
          <a:stretch>
            <a:fillRect/>
          </a:stretch>
        </p:blipFill>
        <p:spPr>
          <a:xfrm>
            <a:off x="454685" y="364744"/>
            <a:ext cx="2329686" cy="3921253"/>
          </a:xfrm>
          <a:prstGeom prst="rect">
            <a:avLst/>
          </a:prstGeom>
        </p:spPr>
      </p:pic>
      <p:pic>
        <p:nvPicPr>
          <p:cNvPr id="8" name="Picture 7">
            <a:extLst>
              <a:ext uri="{FF2B5EF4-FFF2-40B4-BE49-F238E27FC236}">
                <a16:creationId xmlns:a16="http://schemas.microsoft.com/office/drawing/2014/main" id="{1AA37FE4-5FA1-E197-7AC3-659B6C36C56F}"/>
              </a:ext>
            </a:extLst>
          </p:cNvPr>
          <p:cNvPicPr>
            <a:picLocks noChangeAspect="1"/>
          </p:cNvPicPr>
          <p:nvPr/>
        </p:nvPicPr>
        <p:blipFill>
          <a:blip r:embed="rId3"/>
          <a:stretch>
            <a:fillRect/>
          </a:stretch>
        </p:blipFill>
        <p:spPr>
          <a:xfrm>
            <a:off x="652754" y="4816856"/>
            <a:ext cx="3594100" cy="1676400"/>
          </a:xfrm>
          <a:prstGeom prst="rect">
            <a:avLst/>
          </a:prstGeom>
        </p:spPr>
      </p:pic>
    </p:spTree>
    <p:extLst>
      <p:ext uri="{BB962C8B-B14F-4D97-AF65-F5344CB8AC3E}">
        <p14:creationId xmlns:p14="http://schemas.microsoft.com/office/powerpoint/2010/main" val="38657964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822F1CE-6402-7333-4394-FA75CCBDDE71}"/>
              </a:ext>
            </a:extLst>
          </p:cNvPr>
          <p:cNvSpPr txBox="1"/>
          <p:nvPr/>
        </p:nvSpPr>
        <p:spPr>
          <a:xfrm>
            <a:off x="767857" y="789251"/>
            <a:ext cx="10656285"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Bayesian experimental design</a:t>
            </a:r>
          </a:p>
        </p:txBody>
      </p:sp>
      <p:sp>
        <p:nvSpPr>
          <p:cNvPr id="3" name="TextBox 2">
            <a:extLst>
              <a:ext uri="{FF2B5EF4-FFF2-40B4-BE49-F238E27FC236}">
                <a16:creationId xmlns:a16="http://schemas.microsoft.com/office/drawing/2014/main" id="{9A812471-AFEC-24EC-A4C5-995721A7B706}"/>
              </a:ext>
            </a:extLst>
          </p:cNvPr>
          <p:cNvSpPr txBox="1"/>
          <p:nvPr/>
        </p:nvSpPr>
        <p:spPr>
          <a:xfrm>
            <a:off x="897465" y="1526442"/>
            <a:ext cx="10109201" cy="1015663"/>
          </a:xfrm>
          <a:prstGeom prst="rect">
            <a:avLst/>
          </a:prstGeom>
          <a:noFill/>
        </p:spPr>
        <p:txBody>
          <a:bodyPr wrap="square">
            <a:spAutoFit/>
          </a:bodyPr>
          <a:lstStyle/>
          <a:p>
            <a:r>
              <a:rPr lang="en-GB" sz="2000" dirty="0">
                <a:effectLst/>
                <a:latin typeface="Helvetica Neue Light" panose="02000403000000020004" pitchFamily="2" charset="0"/>
                <a:ea typeface="Helvetica Neue Light" panose="02000403000000020004" pitchFamily="2" charset="0"/>
              </a:rPr>
              <a:t>Bayesian modelling can be used </a:t>
            </a:r>
            <a:r>
              <a:rPr lang="en-GB" sz="2000" dirty="0">
                <a:effectLst/>
                <a:latin typeface="Helvetica Neue Medium" panose="02000503000000020004" pitchFamily="2" charset="0"/>
                <a:ea typeface="Helvetica Neue Medium" panose="02000503000000020004" pitchFamily="2" charset="0"/>
                <a:cs typeface="Helvetica Neue Medium" panose="02000503000000020004" pitchFamily="2" charset="0"/>
              </a:rPr>
              <a:t>to design experiments which reduce the number of tests one has to make to make in order to reach a conclusion</a:t>
            </a:r>
            <a:r>
              <a:rPr lang="en-GB" sz="2000" dirty="0">
                <a:effectLst/>
                <a:latin typeface="Helvetica Neue Light" panose="02000403000000020004" pitchFamily="2" charset="0"/>
                <a:ea typeface="Helvetica Neue Light" panose="02000403000000020004" pitchFamily="2" charset="0"/>
              </a:rPr>
              <a:t>. This is intimately related to topics such as active learning. </a:t>
            </a:r>
            <a:endParaRPr lang="en-ES" sz="2000" dirty="0">
              <a:latin typeface="Helvetica Neue Light" panose="02000403000000020004" pitchFamily="2" charset="0"/>
              <a:ea typeface="Helvetica Neue Light" panose="02000403000000020004" pitchFamily="2" charset="0"/>
            </a:endParaRPr>
          </a:p>
        </p:txBody>
      </p:sp>
      <p:sp>
        <p:nvSpPr>
          <p:cNvPr id="5" name="TextBox 4">
            <a:extLst>
              <a:ext uri="{FF2B5EF4-FFF2-40B4-BE49-F238E27FC236}">
                <a16:creationId xmlns:a16="http://schemas.microsoft.com/office/drawing/2014/main" id="{19751321-F1AD-A6E4-8878-A2D20261295E}"/>
              </a:ext>
            </a:extLst>
          </p:cNvPr>
          <p:cNvSpPr txBox="1"/>
          <p:nvPr/>
        </p:nvSpPr>
        <p:spPr>
          <a:xfrm>
            <a:off x="897466" y="5167154"/>
            <a:ext cx="10109200" cy="707886"/>
          </a:xfrm>
          <a:prstGeom prst="rect">
            <a:avLst/>
          </a:prstGeom>
          <a:noFill/>
        </p:spPr>
        <p:txBody>
          <a:bodyPr wrap="square">
            <a:spAutoFit/>
          </a:bodyPr>
          <a:lstStyle/>
          <a:p>
            <a:pPr algn="l"/>
            <a:r>
              <a:rPr lang="en-GB" sz="2000" dirty="0">
                <a:effectLst/>
                <a:latin typeface="Helvetica Neue Light" panose="02000403000000020004" pitchFamily="2" charset="0"/>
                <a:ea typeface="Helvetica Neue Light" panose="02000403000000020004" pitchFamily="2" charset="0"/>
              </a:rPr>
              <a:t>This is a very active area of research with the potential to transform protein design and possibly many other areas of research.</a:t>
            </a:r>
          </a:p>
        </p:txBody>
      </p:sp>
      <p:sp>
        <p:nvSpPr>
          <p:cNvPr id="6" name="TextBox 5">
            <a:extLst>
              <a:ext uri="{FF2B5EF4-FFF2-40B4-BE49-F238E27FC236}">
                <a16:creationId xmlns:a16="http://schemas.microsoft.com/office/drawing/2014/main" id="{AA6DD8E6-6E5F-CC58-7284-85C9C7B5D4C0}"/>
              </a:ext>
            </a:extLst>
          </p:cNvPr>
          <p:cNvSpPr txBox="1"/>
          <p:nvPr/>
        </p:nvSpPr>
        <p:spPr>
          <a:xfrm>
            <a:off x="725523" y="2817631"/>
            <a:ext cx="10778068" cy="400110"/>
          </a:xfrm>
          <a:prstGeom prst="rect">
            <a:avLst/>
          </a:prstGeom>
          <a:noFill/>
        </p:spPr>
        <p:txBody>
          <a:bodyPr wrap="square">
            <a:spAutoFit/>
          </a:bodyPr>
          <a:lstStyle/>
          <a:p>
            <a:pPr algn="l"/>
            <a:r>
              <a:rPr lang="en-GB" sz="2000" dirty="0">
                <a:effectLst/>
                <a:latin typeface="Helvetica Neue Medium" panose="02000503000000020004" pitchFamily="2" charset="0"/>
                <a:ea typeface="Helvetica Neue Medium" panose="02000503000000020004" pitchFamily="2" charset="0"/>
                <a:cs typeface="Helvetica Neue Medium" panose="02000503000000020004" pitchFamily="2" charset="0"/>
              </a:rPr>
              <a:t>“What is the next data point that would increase my information gain about the posterior?”</a:t>
            </a:r>
          </a:p>
        </p:txBody>
      </p:sp>
      <p:sp>
        <p:nvSpPr>
          <p:cNvPr id="9" name="Oval 8">
            <a:extLst>
              <a:ext uri="{FF2B5EF4-FFF2-40B4-BE49-F238E27FC236}">
                <a16:creationId xmlns:a16="http://schemas.microsoft.com/office/drawing/2014/main" id="{2008E2F9-FDAE-4650-BAC7-D00429977ED1}"/>
              </a:ext>
            </a:extLst>
          </p:cNvPr>
          <p:cNvSpPr/>
          <p:nvPr/>
        </p:nvSpPr>
        <p:spPr>
          <a:xfrm rot="20226941">
            <a:off x="11540923" y="4214082"/>
            <a:ext cx="446805" cy="38394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dirty="0"/>
          </a:p>
        </p:txBody>
      </p:sp>
      <p:pic>
        <p:nvPicPr>
          <p:cNvPr id="10" name="Picture 9">
            <a:extLst>
              <a:ext uri="{FF2B5EF4-FFF2-40B4-BE49-F238E27FC236}">
                <a16:creationId xmlns:a16="http://schemas.microsoft.com/office/drawing/2014/main" id="{CB9786C8-A86F-4B95-2DF0-51D9C684B933}"/>
              </a:ext>
            </a:extLst>
          </p:cNvPr>
          <p:cNvPicPr>
            <a:picLocks noChangeAspect="1"/>
          </p:cNvPicPr>
          <p:nvPr/>
        </p:nvPicPr>
        <p:blipFill>
          <a:blip r:embed="rId2"/>
          <a:stretch>
            <a:fillRect/>
          </a:stretch>
        </p:blipFill>
        <p:spPr>
          <a:xfrm>
            <a:off x="11424142" y="3265473"/>
            <a:ext cx="727495" cy="1518983"/>
          </a:xfrm>
          <a:prstGeom prst="rect">
            <a:avLst/>
          </a:prstGeom>
        </p:spPr>
      </p:pic>
      <p:pic>
        <p:nvPicPr>
          <p:cNvPr id="11" name="Picture 10">
            <a:extLst>
              <a:ext uri="{FF2B5EF4-FFF2-40B4-BE49-F238E27FC236}">
                <a16:creationId xmlns:a16="http://schemas.microsoft.com/office/drawing/2014/main" id="{A8219E62-8B9D-C6A7-5D58-D76D48240ABB}"/>
              </a:ext>
            </a:extLst>
          </p:cNvPr>
          <p:cNvPicPr>
            <a:picLocks noChangeAspect="1"/>
          </p:cNvPicPr>
          <p:nvPr/>
        </p:nvPicPr>
        <p:blipFill>
          <a:blip r:embed="rId3"/>
          <a:stretch>
            <a:fillRect/>
          </a:stretch>
        </p:blipFill>
        <p:spPr>
          <a:xfrm>
            <a:off x="4381499" y="3366666"/>
            <a:ext cx="3429000" cy="317500"/>
          </a:xfrm>
          <a:prstGeom prst="rect">
            <a:avLst/>
          </a:prstGeom>
        </p:spPr>
      </p:pic>
      <p:sp>
        <p:nvSpPr>
          <p:cNvPr id="12" name="Right Bracket 11">
            <a:extLst>
              <a:ext uri="{FF2B5EF4-FFF2-40B4-BE49-F238E27FC236}">
                <a16:creationId xmlns:a16="http://schemas.microsoft.com/office/drawing/2014/main" id="{4EDD1776-33E4-D48B-4418-8CF70801184D}"/>
              </a:ext>
            </a:extLst>
          </p:cNvPr>
          <p:cNvSpPr/>
          <p:nvPr/>
        </p:nvSpPr>
        <p:spPr>
          <a:xfrm rot="5400000">
            <a:off x="6566986" y="3406552"/>
            <a:ext cx="45719" cy="782569"/>
          </a:xfrm>
          <a:prstGeom prst="rightBracket">
            <a:avLst/>
          </a:prstGeom>
          <a:ln w="28575">
            <a:solidFill>
              <a:srgbClr val="9411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ES">
              <a:solidFill>
                <a:srgbClr val="941651"/>
              </a:solidFill>
            </a:endParaRPr>
          </a:p>
        </p:txBody>
      </p:sp>
      <p:sp>
        <p:nvSpPr>
          <p:cNvPr id="13" name="TextBox 12">
            <a:extLst>
              <a:ext uri="{FF2B5EF4-FFF2-40B4-BE49-F238E27FC236}">
                <a16:creationId xmlns:a16="http://schemas.microsoft.com/office/drawing/2014/main" id="{9988F9EE-71CA-4E8C-7BAD-764284E27418}"/>
              </a:ext>
            </a:extLst>
          </p:cNvPr>
          <p:cNvSpPr txBox="1"/>
          <p:nvPr/>
        </p:nvSpPr>
        <p:spPr>
          <a:xfrm>
            <a:off x="6428977" y="3801427"/>
            <a:ext cx="389467" cy="461665"/>
          </a:xfrm>
          <a:prstGeom prst="rect">
            <a:avLst/>
          </a:prstGeom>
          <a:noFill/>
        </p:spPr>
        <p:txBody>
          <a:bodyPr wrap="square" rtlCol="0">
            <a:spAutoFit/>
          </a:bodyPr>
          <a:lstStyle/>
          <a:p>
            <a:r>
              <a:rPr lang="en-ES" sz="2400" b="1" dirty="0">
                <a:solidFill>
                  <a:srgbClr val="941100"/>
                </a:solidFill>
              </a:rPr>
              <a:t>?</a:t>
            </a:r>
          </a:p>
        </p:txBody>
      </p:sp>
      <p:pic>
        <p:nvPicPr>
          <p:cNvPr id="16" name="Picture 15">
            <a:extLst>
              <a:ext uri="{FF2B5EF4-FFF2-40B4-BE49-F238E27FC236}">
                <a16:creationId xmlns:a16="http://schemas.microsoft.com/office/drawing/2014/main" id="{413A56F8-9461-A4DD-FF9D-0B21DFD08170}"/>
              </a:ext>
            </a:extLst>
          </p:cNvPr>
          <p:cNvPicPr>
            <a:picLocks noChangeAspect="1"/>
          </p:cNvPicPr>
          <p:nvPr/>
        </p:nvPicPr>
        <p:blipFill>
          <a:blip r:embed="rId4"/>
          <a:stretch>
            <a:fillRect/>
          </a:stretch>
        </p:blipFill>
        <p:spPr>
          <a:xfrm>
            <a:off x="4381499" y="4613006"/>
            <a:ext cx="4902200" cy="342900"/>
          </a:xfrm>
          <a:prstGeom prst="rect">
            <a:avLst/>
          </a:prstGeom>
        </p:spPr>
      </p:pic>
      <p:sp>
        <p:nvSpPr>
          <p:cNvPr id="17" name="TextBox 16">
            <a:extLst>
              <a:ext uri="{FF2B5EF4-FFF2-40B4-BE49-F238E27FC236}">
                <a16:creationId xmlns:a16="http://schemas.microsoft.com/office/drawing/2014/main" id="{01A249BD-E873-9629-2B5A-D1BD643EE2B9}"/>
              </a:ext>
            </a:extLst>
          </p:cNvPr>
          <p:cNvSpPr txBox="1"/>
          <p:nvPr/>
        </p:nvSpPr>
        <p:spPr>
          <a:xfrm>
            <a:off x="849758" y="4555796"/>
            <a:ext cx="3358011" cy="400110"/>
          </a:xfrm>
          <a:prstGeom prst="rect">
            <a:avLst/>
          </a:prstGeom>
          <a:noFill/>
        </p:spPr>
        <p:txBody>
          <a:bodyPr wrap="square">
            <a:spAutoFit/>
          </a:bodyPr>
          <a:lstStyle/>
          <a:p>
            <a:pPr algn="l"/>
            <a:r>
              <a:rPr lang="en-GB" sz="2000" dirty="0">
                <a:effectLst/>
                <a:latin typeface="Helvetica Neue Light" panose="02000403000000020004" pitchFamily="2" charset="0"/>
                <a:ea typeface="Helvetica Neue Light" panose="02000403000000020004" pitchFamily="2" charset="0"/>
              </a:rPr>
              <a:t>Expected information gain</a:t>
            </a:r>
          </a:p>
        </p:txBody>
      </p:sp>
    </p:spTree>
    <p:extLst>
      <p:ext uri="{BB962C8B-B14F-4D97-AF65-F5344CB8AC3E}">
        <p14:creationId xmlns:p14="http://schemas.microsoft.com/office/powerpoint/2010/main" val="6243576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F939903-13B0-247C-3E29-13A0EBD8D794}"/>
              </a:ext>
            </a:extLst>
          </p:cNvPr>
          <p:cNvSpPr txBox="1"/>
          <p:nvPr/>
        </p:nvSpPr>
        <p:spPr>
          <a:xfrm>
            <a:off x="3126652" y="709335"/>
            <a:ext cx="5938692" cy="461665"/>
          </a:xfrm>
          <a:prstGeom prst="rect">
            <a:avLst/>
          </a:prstGeom>
          <a:noFill/>
        </p:spPr>
        <p:txBody>
          <a:bodyPr wrap="square" lIns="91440" tIns="45720" rIns="91440" bIns="45720" rtlCol="0" anchor="t">
            <a:spAutoFit/>
          </a:bodyPr>
          <a:lstStyle/>
          <a:p>
            <a:pPr algn="ctr"/>
            <a:r>
              <a:rPr lang="en-US" sz="2400" dirty="0">
                <a:latin typeface="Helvetica Neue Medium"/>
                <a:ea typeface="Helvetica Neue Medium" panose="02000503000000020004" pitchFamily="2" charset="0"/>
                <a:cs typeface="Helvetica Neue Medium" panose="02000503000000020004" pitchFamily="2" charset="0"/>
              </a:rPr>
              <a:t>MENU</a:t>
            </a:r>
          </a:p>
        </p:txBody>
      </p:sp>
      <p:sp>
        <p:nvSpPr>
          <p:cNvPr id="5" name="TextBox 4">
            <a:extLst>
              <a:ext uri="{FF2B5EF4-FFF2-40B4-BE49-F238E27FC236}">
                <a16:creationId xmlns:a16="http://schemas.microsoft.com/office/drawing/2014/main" id="{61B641D2-4EE8-444D-2EEC-33F31682DAE3}"/>
              </a:ext>
            </a:extLst>
          </p:cNvPr>
          <p:cNvSpPr txBox="1"/>
          <p:nvPr/>
        </p:nvSpPr>
        <p:spPr>
          <a:xfrm>
            <a:off x="2374419" y="1516627"/>
            <a:ext cx="7443159" cy="4401205"/>
          </a:xfrm>
          <a:prstGeom prst="rect">
            <a:avLst/>
          </a:prstGeom>
          <a:noFill/>
        </p:spPr>
        <p:txBody>
          <a:bodyPr wrap="square">
            <a:spAutoFit/>
          </a:bodyPr>
          <a:lstStyle/>
          <a:p>
            <a:pPr algn="ct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Starters</a:t>
            </a:r>
            <a:endParaRPr lang="en-US" sz="2000" dirty="0">
              <a:latin typeface="Helvetica Neue Light" panose="02000403000000020004" pitchFamily="2" charset="0"/>
              <a:ea typeface="Helvetica Neue Light" panose="02000403000000020004" pitchFamily="2" charset="0"/>
            </a:endParaRPr>
          </a:p>
          <a:p>
            <a:pPr algn="ctr"/>
            <a:r>
              <a:rPr lang="en-US" sz="2000" dirty="0">
                <a:latin typeface="Helvetica Neue Light" panose="02000403000000020004" pitchFamily="2" charset="0"/>
                <a:ea typeface="Helvetica Neue Light" panose="02000403000000020004" pitchFamily="2" charset="0"/>
              </a:rPr>
              <a:t>Bayesian models as generative stories</a:t>
            </a:r>
          </a:p>
          <a:p>
            <a:pPr algn="ctr"/>
            <a:r>
              <a:rPr lang="en-US" sz="2000" dirty="0">
                <a:latin typeface="Helvetica Neue Light" panose="02000403000000020004" pitchFamily="2" charset="0"/>
                <a:ea typeface="Helvetica Neue Light" panose="02000403000000020004" pitchFamily="2" charset="0"/>
              </a:rPr>
              <a:t>DAGs</a:t>
            </a:r>
          </a:p>
          <a:p>
            <a:pPr algn="ctr"/>
            <a:r>
              <a:rPr lang="en-US" sz="2000" dirty="0">
                <a:latin typeface="Helvetica Neue Light" panose="02000403000000020004" pitchFamily="2" charset="0"/>
                <a:ea typeface="Helvetica Neue Light" panose="02000403000000020004" pitchFamily="2" charset="0"/>
              </a:rPr>
              <a:t>Box’s Loop</a:t>
            </a:r>
          </a:p>
          <a:p>
            <a:pPr algn="ctr"/>
            <a:endParaRPr lang="en-U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a:p>
            <a:pPr algn="ct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Mains</a:t>
            </a:r>
          </a:p>
          <a:p>
            <a:pPr algn="ctr"/>
            <a:r>
              <a:rPr lang="en-US" sz="2000" dirty="0">
                <a:latin typeface="Helvetica Neue Light" panose="02000403000000020004" pitchFamily="2" charset="0"/>
                <a:ea typeface="Helvetica Neue Light" panose="02000403000000020004" pitchFamily="2" charset="0"/>
              </a:rPr>
              <a:t>Bayes' rule</a:t>
            </a:r>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pPr algn="ctr"/>
            <a:r>
              <a:rPr lang="en-US" sz="2000" dirty="0">
                <a:latin typeface="Helvetica Neue Light" panose="02000403000000020004" pitchFamily="2" charset="0"/>
                <a:ea typeface="Helvetica Neue Light" panose="02000403000000020004" pitchFamily="2" charset="0"/>
              </a:rPr>
              <a:t>A working exercise: coin flipping</a:t>
            </a:r>
          </a:p>
          <a:p>
            <a:pPr algn="ctr"/>
            <a:r>
              <a:rPr lang="en-US" sz="2000" dirty="0">
                <a:latin typeface="Helvetica Neue Light" panose="02000403000000020004" pitchFamily="2" charset="0"/>
                <a:ea typeface="Helvetica Neue Light" panose="02000403000000020004" pitchFamily="2" charset="0"/>
              </a:rPr>
              <a:t>Informative Vs uninformative priors</a:t>
            </a:r>
          </a:p>
          <a:p>
            <a:pPr algn="ctr"/>
            <a:endParaRPr lang="en-US" sz="2000" dirty="0">
              <a:latin typeface="Helvetica Neue Light" panose="02000403000000020004" pitchFamily="2" charset="0"/>
              <a:ea typeface="Helvetica Neue Light" panose="02000403000000020004" pitchFamily="2" charset="0"/>
            </a:endParaRPr>
          </a:p>
          <a:p>
            <a:pPr algn="ct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Dessert</a:t>
            </a:r>
          </a:p>
          <a:p>
            <a:pPr algn="ctr"/>
            <a:r>
              <a:rPr lang="en-US" sz="2000" dirty="0">
                <a:latin typeface="Helvetica Neue Light" panose="02000403000000020004" pitchFamily="2" charset="0"/>
                <a:ea typeface="Helvetica Neue Light" panose="02000403000000020004" pitchFamily="2" charset="0"/>
              </a:rPr>
              <a:t>Notes on inference: conjugate priors &amp; numerical approaches</a:t>
            </a:r>
          </a:p>
          <a:p>
            <a:pPr algn="ctr"/>
            <a:r>
              <a:rPr lang="en-US" sz="2000" dirty="0">
                <a:latin typeface="Helvetica Neue Light" panose="02000403000000020004" pitchFamily="2" charset="0"/>
                <a:ea typeface="Helvetica Neue Light" panose="02000403000000020004" pitchFamily="2" charset="0"/>
              </a:rPr>
              <a:t>Hierarchical models</a:t>
            </a:r>
          </a:p>
          <a:p>
            <a:pPr algn="ctr"/>
            <a:r>
              <a:rPr lang="en-US" sz="2000" dirty="0">
                <a:latin typeface="Helvetica Neue Light" panose="02000403000000020004" pitchFamily="2" charset="0"/>
                <a:ea typeface="Helvetica Neue Light" panose="02000403000000020004" pitchFamily="2" charset="0"/>
              </a:rPr>
              <a:t>Bayesian Experimental Design</a:t>
            </a:r>
          </a:p>
        </p:txBody>
      </p:sp>
    </p:spTree>
    <p:extLst>
      <p:ext uri="{BB962C8B-B14F-4D97-AF65-F5344CB8AC3E}">
        <p14:creationId xmlns:p14="http://schemas.microsoft.com/office/powerpoint/2010/main" val="16576913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3ACA725-5CBA-26C6-729B-6459CB739736}"/>
              </a:ext>
            </a:extLst>
          </p:cNvPr>
          <p:cNvSpPr txBox="1"/>
          <p:nvPr/>
        </p:nvSpPr>
        <p:spPr>
          <a:xfrm>
            <a:off x="2553956" y="1678075"/>
            <a:ext cx="7084088" cy="1200329"/>
          </a:xfrm>
          <a:prstGeom prst="rect">
            <a:avLst/>
          </a:prstGeom>
          <a:noFill/>
        </p:spPr>
        <p:txBody>
          <a:bodyPr wrap="square" rtlCol="0">
            <a:spAutoFit/>
          </a:bodyPr>
          <a:lstStyle/>
          <a:p>
            <a:pPr algn="ctr"/>
            <a:r>
              <a:rPr lang="en-ES" sz="3600">
                <a:latin typeface="Helvetica Neue Medium" panose="02000503000000020004" pitchFamily="2" charset="0"/>
                <a:ea typeface="Helvetica Neue Medium" panose="02000503000000020004" pitchFamily="2" charset="0"/>
                <a:cs typeface="Helvetica Neue Medium" panose="02000503000000020004" pitchFamily="2" charset="0"/>
              </a:rPr>
              <a:t>A very short introduction to Bayesian Model Building</a:t>
            </a:r>
          </a:p>
        </p:txBody>
      </p:sp>
      <p:sp>
        <p:nvSpPr>
          <p:cNvPr id="3" name="TextBox 2">
            <a:extLst>
              <a:ext uri="{FF2B5EF4-FFF2-40B4-BE49-F238E27FC236}">
                <a16:creationId xmlns:a16="http://schemas.microsoft.com/office/drawing/2014/main" id="{4EE79E99-EB11-92E1-E876-512ACA07F352}"/>
              </a:ext>
            </a:extLst>
          </p:cNvPr>
          <p:cNvSpPr txBox="1"/>
          <p:nvPr/>
        </p:nvSpPr>
        <p:spPr>
          <a:xfrm>
            <a:off x="2553956" y="3272747"/>
            <a:ext cx="7084088" cy="584775"/>
          </a:xfrm>
          <a:prstGeom prst="rect">
            <a:avLst/>
          </a:prstGeom>
          <a:noFill/>
        </p:spPr>
        <p:txBody>
          <a:bodyPr wrap="square" lIns="91440" tIns="45720" rIns="91440" bIns="45720" rtlCol="0" anchor="t">
            <a:spAutoFit/>
          </a:bodyPr>
          <a:lstStyle/>
          <a:p>
            <a:pPr algn="ctr"/>
            <a:r>
              <a:rPr lang="en-ES" sz="3200">
                <a:latin typeface="Helvetica Neue Thin"/>
                <a:ea typeface="Helvetica Neue Thin" panose="020B0403020202020204" pitchFamily="34" charset="0"/>
                <a:cs typeface="Helvetica Neue Medium" panose="02000503000000020004" pitchFamily="2" charset="0"/>
              </a:rPr>
              <a:t>Mafalda Dias &amp; Jonathan Frazer</a:t>
            </a:r>
            <a:endParaRPr lang="en-US" sz="3200">
              <a:latin typeface="Helvetica Neue Thin"/>
              <a:ea typeface="Helvetica Neue Thin" panose="020B0403020202020204" pitchFamily="34" charset="0"/>
              <a:cs typeface="Helvetica Neue Medium" panose="02000503000000020004" pitchFamily="2" charset="0"/>
            </a:endParaRPr>
          </a:p>
        </p:txBody>
      </p:sp>
    </p:spTree>
    <p:extLst>
      <p:ext uri="{BB962C8B-B14F-4D97-AF65-F5344CB8AC3E}">
        <p14:creationId xmlns:p14="http://schemas.microsoft.com/office/powerpoint/2010/main" val="32987693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9C405-397B-98DF-B474-D362BE0DD560}"/>
              </a:ext>
            </a:extLst>
          </p:cNvPr>
          <p:cNvSpPr>
            <a:spLocks noGrp="1"/>
          </p:cNvSpPr>
          <p:nvPr>
            <p:ph type="title"/>
          </p:nvPr>
        </p:nvSpPr>
        <p:spPr/>
        <p:txBody>
          <a:bodyPr/>
          <a:lstStyle/>
          <a:p>
            <a:r>
              <a:rPr lang="en-US" dirty="0">
                <a:cs typeface="Calibri Light"/>
              </a:rPr>
              <a:t>Possible extra slides</a:t>
            </a:r>
            <a:endParaRPr lang="en-US" dirty="0"/>
          </a:p>
        </p:txBody>
      </p:sp>
      <p:sp>
        <p:nvSpPr>
          <p:cNvPr id="3" name="Content Placeholder 2">
            <a:extLst>
              <a:ext uri="{FF2B5EF4-FFF2-40B4-BE49-F238E27FC236}">
                <a16:creationId xmlns:a16="http://schemas.microsoft.com/office/drawing/2014/main" id="{8FE9BADD-411E-3887-8B61-1DE2F96239B0}"/>
              </a:ext>
            </a:extLst>
          </p:cNvPr>
          <p:cNvSpPr>
            <a:spLocks noGrp="1"/>
          </p:cNvSpPr>
          <p:nvPr>
            <p:ph idx="1"/>
          </p:nvPr>
        </p:nvSpPr>
        <p:spPr/>
        <p:txBody>
          <a:bodyPr vert="horz" lIns="91440" tIns="45720" rIns="91440" bIns="45720" rtlCol="0" anchor="t">
            <a:normAutofit fontScale="85000" lnSpcReduction="20000"/>
          </a:bodyPr>
          <a:lstStyle/>
          <a:p>
            <a:r>
              <a:rPr lang="en-US">
                <a:ea typeface="+mn-lt"/>
                <a:cs typeface="+mn-lt"/>
              </a:rPr>
              <a:t>If following those last few steps was a struggle, fear not. There are a number of important concepts packed into the last few expressions. Three points we will now go through in more detail</a:t>
            </a:r>
            <a:endParaRPr lang="en-US">
              <a:cs typeface="Calibri" panose="020F0502020204030204"/>
            </a:endParaRPr>
          </a:p>
          <a:p>
            <a:r>
              <a:rPr lang="en-US">
                <a:ea typeface="+mn-lt"/>
                <a:cs typeface="+mn-lt"/>
              </a:rPr>
              <a:t>1. How on Earth did the posterior $p(\lambda | D)$ simplify to the Beta distribution</a:t>
            </a:r>
            <a:endParaRPr lang="en-US"/>
          </a:p>
          <a:p>
            <a:r>
              <a:rPr lang="en-US">
                <a:ea typeface="+mn-lt"/>
                <a:cs typeface="+mn-lt"/>
              </a:rPr>
              <a:t>2. What is the reasoning behind the expression for $p({\rm tails \ next \ flip} |D)$ and how does this relate to the maximum likelihood estimate we computed in the first attempts at this problem.</a:t>
            </a:r>
            <a:endParaRPr lang="en-US"/>
          </a:p>
          <a:p>
            <a:r>
              <a:rPr lang="en-US">
                <a:ea typeface="+mn-lt"/>
                <a:cs typeface="+mn-lt"/>
              </a:rPr>
              <a:t>3. What are the limiting cases of $\</a:t>
            </a:r>
            <a:r>
              <a:rPr lang="en-US" err="1">
                <a:ea typeface="+mn-lt"/>
                <a:cs typeface="+mn-lt"/>
              </a:rPr>
              <a:t>mathbb</a:t>
            </a:r>
            <a:r>
              <a:rPr lang="en-US">
                <a:ea typeface="+mn-lt"/>
                <a:cs typeface="+mn-lt"/>
              </a:rPr>
              <a:t>{E}(\</a:t>
            </a:r>
            <a:r>
              <a:rPr lang="en-US" err="1">
                <a:ea typeface="+mn-lt"/>
                <a:cs typeface="+mn-lt"/>
              </a:rPr>
              <a:t>lambda|D</a:t>
            </a:r>
            <a:r>
              <a:rPr lang="en-US">
                <a:ea typeface="+mn-lt"/>
                <a:cs typeface="+mn-lt"/>
              </a:rPr>
              <a:t>)$ and how does this relate to the maximum likelihood estimate we computed in the first attempts at this problem.</a:t>
            </a:r>
            <a:endParaRPr lang="en-US"/>
          </a:p>
          <a:p>
            <a:r>
              <a:rPr lang="en-US">
                <a:ea typeface="+mn-lt"/>
                <a:cs typeface="+mn-lt"/>
              </a:rPr>
              <a:t>We will address these questions in reverse order.</a:t>
            </a:r>
            <a:endParaRPr lang="en-US"/>
          </a:p>
          <a:p>
            <a:r>
              <a:rPr lang="en-US">
                <a:ea typeface="+mn-lt"/>
                <a:cs typeface="+mn-lt"/>
              </a:rPr>
              <a:t>TODO: Address these questions</a:t>
            </a:r>
            <a:endParaRPr lang="en-US"/>
          </a:p>
        </p:txBody>
      </p:sp>
    </p:spTree>
    <p:extLst>
      <p:ext uri="{BB962C8B-B14F-4D97-AF65-F5344CB8AC3E}">
        <p14:creationId xmlns:p14="http://schemas.microsoft.com/office/powerpoint/2010/main" val="1312181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3ACA725-5CBA-26C6-729B-6459CB739736}"/>
              </a:ext>
            </a:extLst>
          </p:cNvPr>
          <p:cNvSpPr txBox="1"/>
          <p:nvPr/>
        </p:nvSpPr>
        <p:spPr>
          <a:xfrm>
            <a:off x="5297156" y="713571"/>
            <a:ext cx="5938692" cy="830997"/>
          </a:xfrm>
          <a:prstGeom prst="rect">
            <a:avLst/>
          </a:prstGeom>
          <a:noFill/>
        </p:spPr>
        <p:txBody>
          <a:bodyPr wrap="square" lIns="91440" tIns="45720" rIns="91440" bIns="45720" rtlCol="0" anchor="t">
            <a:spAutoFit/>
          </a:bodyPr>
          <a:lstStyle/>
          <a:p>
            <a:r>
              <a:rPr lang="en-US" sz="2400" dirty="0">
                <a:latin typeface="Helvetica Neue Medium"/>
                <a:ea typeface="Helvetica Neue Medium" panose="02000503000000020004" pitchFamily="2" charset="0"/>
                <a:cs typeface="Helvetica Neue Medium" panose="02000503000000020004" pitchFamily="2" charset="0"/>
              </a:rPr>
              <a:t>The ever growing need for probabilistic model building in biology</a:t>
            </a:r>
          </a:p>
        </p:txBody>
      </p:sp>
      <p:pic>
        <p:nvPicPr>
          <p:cNvPr id="3" name="Picture 2">
            <a:extLst>
              <a:ext uri="{FF2B5EF4-FFF2-40B4-BE49-F238E27FC236}">
                <a16:creationId xmlns:a16="http://schemas.microsoft.com/office/drawing/2014/main" id="{F2B9C215-90A6-0863-37A1-6448484762CF}"/>
              </a:ext>
            </a:extLst>
          </p:cNvPr>
          <p:cNvPicPr>
            <a:picLocks noChangeAspect="1"/>
          </p:cNvPicPr>
          <p:nvPr/>
        </p:nvPicPr>
        <p:blipFill rotWithShape="1">
          <a:blip r:embed="rId3"/>
          <a:srcRect t="11789" b="13599"/>
          <a:stretch/>
        </p:blipFill>
        <p:spPr>
          <a:xfrm rot="5400000">
            <a:off x="235146" y="3406895"/>
            <a:ext cx="3357342" cy="3544868"/>
          </a:xfrm>
          <a:prstGeom prst="rect">
            <a:avLst/>
          </a:prstGeom>
        </p:spPr>
      </p:pic>
      <p:pic>
        <p:nvPicPr>
          <p:cNvPr id="5" name="Picture 4">
            <a:extLst>
              <a:ext uri="{FF2B5EF4-FFF2-40B4-BE49-F238E27FC236}">
                <a16:creationId xmlns:a16="http://schemas.microsoft.com/office/drawing/2014/main" id="{3DFB8D68-ECB7-6FEB-3D3F-CC255AC7A55C}"/>
              </a:ext>
            </a:extLst>
          </p:cNvPr>
          <p:cNvPicPr>
            <a:picLocks noChangeAspect="1"/>
          </p:cNvPicPr>
          <p:nvPr/>
        </p:nvPicPr>
        <p:blipFill>
          <a:blip r:embed="rId4"/>
          <a:stretch>
            <a:fillRect/>
          </a:stretch>
        </p:blipFill>
        <p:spPr>
          <a:xfrm>
            <a:off x="0" y="0"/>
            <a:ext cx="4534422" cy="3694846"/>
          </a:xfrm>
          <a:prstGeom prst="rect">
            <a:avLst/>
          </a:prstGeom>
        </p:spPr>
      </p:pic>
      <p:sp>
        <p:nvSpPr>
          <p:cNvPr id="8" name="TextBox 7">
            <a:extLst>
              <a:ext uri="{FF2B5EF4-FFF2-40B4-BE49-F238E27FC236}">
                <a16:creationId xmlns:a16="http://schemas.microsoft.com/office/drawing/2014/main" id="{1A8E9776-6CD2-EB32-2BB6-897E26FC19DC}"/>
              </a:ext>
            </a:extLst>
          </p:cNvPr>
          <p:cNvSpPr txBox="1"/>
          <p:nvPr/>
        </p:nvSpPr>
        <p:spPr>
          <a:xfrm>
            <a:off x="9532307" y="6581001"/>
            <a:ext cx="3148208" cy="276999"/>
          </a:xfrm>
          <a:prstGeom prst="rect">
            <a:avLst/>
          </a:prstGeom>
          <a:noFill/>
        </p:spPr>
        <p:txBody>
          <a:bodyPr wrap="square" rtlCol="0">
            <a:spAutoFit/>
          </a:bodyPr>
          <a:lstStyle/>
          <a:p>
            <a:r>
              <a:rPr lang="en-GB" sz="1200" dirty="0">
                <a:latin typeface="Helvetica Neue Thin" panose="020B0403020202020204" pitchFamily="34" charset="0"/>
                <a:ea typeface="Helvetica Neue Thin" panose="020B0403020202020204" pitchFamily="34" charset="0"/>
              </a:rPr>
              <a:t>Wagner, </a:t>
            </a:r>
            <a:r>
              <a:rPr lang="en-GB" sz="1200" dirty="0" err="1">
                <a:latin typeface="Helvetica Neue Thin" panose="020B0403020202020204" pitchFamily="34" charset="0"/>
                <a:ea typeface="Helvetica Neue Thin" panose="020B0403020202020204" pitchFamily="34" charset="0"/>
              </a:rPr>
              <a:t>Weinreb</a:t>
            </a:r>
            <a:r>
              <a:rPr lang="en-GB" sz="1200" dirty="0">
                <a:latin typeface="Helvetica Neue Thin" panose="020B0403020202020204" pitchFamily="34" charset="0"/>
                <a:ea typeface="Helvetica Neue Thin" panose="020B0403020202020204" pitchFamily="34" charset="0"/>
              </a:rPr>
              <a:t> et al Science 2018</a:t>
            </a:r>
            <a:endParaRPr lang="en-ES" sz="1200" dirty="0">
              <a:latin typeface="Helvetica Neue Thin" panose="020B0403020202020204" pitchFamily="34" charset="0"/>
              <a:ea typeface="Helvetica Neue Thin" panose="020B0403020202020204" pitchFamily="34" charset="0"/>
            </a:endParaRPr>
          </a:p>
        </p:txBody>
      </p:sp>
      <p:sp>
        <p:nvSpPr>
          <p:cNvPr id="9" name="TextBox 8">
            <a:extLst>
              <a:ext uri="{FF2B5EF4-FFF2-40B4-BE49-F238E27FC236}">
                <a16:creationId xmlns:a16="http://schemas.microsoft.com/office/drawing/2014/main" id="{217EEED8-CE3A-97AD-BFC5-28E4F50E8662}"/>
              </a:ext>
            </a:extLst>
          </p:cNvPr>
          <p:cNvSpPr txBox="1"/>
          <p:nvPr/>
        </p:nvSpPr>
        <p:spPr>
          <a:xfrm>
            <a:off x="9369468" y="6354802"/>
            <a:ext cx="3148208" cy="276999"/>
          </a:xfrm>
          <a:prstGeom prst="rect">
            <a:avLst/>
          </a:prstGeom>
          <a:noFill/>
        </p:spPr>
        <p:txBody>
          <a:bodyPr wrap="square" rtlCol="0">
            <a:spAutoFit/>
          </a:bodyPr>
          <a:lstStyle/>
          <a:p>
            <a:r>
              <a:rPr lang="en-GB" sz="1200" dirty="0">
                <a:latin typeface="Helvetica Neue Thin" panose="020B0403020202020204" pitchFamily="34" charset="0"/>
                <a:ea typeface="Helvetica Neue Thin" panose="020B0403020202020204" pitchFamily="34" charset="0"/>
              </a:rPr>
              <a:t>MacDonald et al Genome Biology 2023</a:t>
            </a:r>
            <a:endParaRPr lang="en-ES" sz="1200" dirty="0">
              <a:latin typeface="Helvetica Neue Thin" panose="020B0403020202020204" pitchFamily="34" charset="0"/>
              <a:ea typeface="Helvetica Neue Thin" panose="020B0403020202020204" pitchFamily="34" charset="0"/>
            </a:endParaRPr>
          </a:p>
        </p:txBody>
      </p:sp>
      <p:sp>
        <p:nvSpPr>
          <p:cNvPr id="10" name="TextBox 9">
            <a:extLst>
              <a:ext uri="{FF2B5EF4-FFF2-40B4-BE49-F238E27FC236}">
                <a16:creationId xmlns:a16="http://schemas.microsoft.com/office/drawing/2014/main" id="{57D3028D-7C1D-7596-26FE-C5B5ECEA4720}"/>
              </a:ext>
            </a:extLst>
          </p:cNvPr>
          <p:cNvSpPr txBox="1"/>
          <p:nvPr/>
        </p:nvSpPr>
        <p:spPr>
          <a:xfrm>
            <a:off x="5297156" y="2015857"/>
            <a:ext cx="6169629" cy="707886"/>
          </a:xfrm>
          <a:prstGeom prst="rect">
            <a:avLst/>
          </a:prstGeom>
          <a:noFill/>
        </p:spPr>
        <p:txBody>
          <a:bodyPr wrap="square" lIns="91440" tIns="45720" rIns="91440" bIns="45720" rtlCol="0" anchor="t">
            <a:spAutoFit/>
          </a:bodyPr>
          <a:lstStyle/>
          <a:p>
            <a:r>
              <a:rPr lang="en-US" sz="2000" dirty="0">
                <a:latin typeface="Helvetica Neue Light" panose="02000403000000020004" pitchFamily="2" charset="0"/>
                <a:ea typeface="Helvetica Neue Light" panose="02000403000000020004" pitchFamily="2" charset="0"/>
                <a:cs typeface="Helvetica Neue Medium" panose="02000503000000020004" pitchFamily="2" charset="0"/>
              </a:rPr>
              <a:t>Data getting more quantitative, complex and larger –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how to distill this information? </a:t>
            </a:r>
          </a:p>
        </p:txBody>
      </p:sp>
      <p:sp>
        <p:nvSpPr>
          <p:cNvPr id="11" name="TextBox 10">
            <a:extLst>
              <a:ext uri="{FF2B5EF4-FFF2-40B4-BE49-F238E27FC236}">
                <a16:creationId xmlns:a16="http://schemas.microsoft.com/office/drawing/2014/main" id="{D1F809F2-E2C1-0059-A401-A816C2E42F46}"/>
              </a:ext>
            </a:extLst>
          </p:cNvPr>
          <p:cNvSpPr txBox="1"/>
          <p:nvPr/>
        </p:nvSpPr>
        <p:spPr>
          <a:xfrm>
            <a:off x="5297155" y="3254168"/>
            <a:ext cx="6169630" cy="2554545"/>
          </a:xfrm>
          <a:prstGeom prst="rect">
            <a:avLst/>
          </a:prstGeom>
          <a:noFill/>
        </p:spPr>
        <p:txBody>
          <a:bodyPr wrap="square" lIns="91440" tIns="45720" rIns="91440" bIns="45720" rtlCol="0" anchor="t">
            <a:spAutoFit/>
          </a:bodyPr>
          <a:lstStyle/>
          <a:p>
            <a:r>
              <a:rPr lang="en-US" sz="2000" dirty="0">
                <a:latin typeface="Helvetica Neue Light" panose="02000403000000020004" pitchFamily="2" charset="0"/>
                <a:ea typeface="Helvetica Neue Light" panose="02000403000000020004" pitchFamily="2" charset="0"/>
              </a:rPr>
              <a:t>In this course we will introduce you to the beautiful and intimately linked worlds of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generative and Bayesian modelling</a:t>
            </a:r>
            <a:r>
              <a:rPr lang="en-US" sz="2000" dirty="0">
                <a:latin typeface="Helvetica Neue Light" panose="02000403000000020004" pitchFamily="2" charset="0"/>
                <a:ea typeface="Helvetica Neue Light" panose="02000403000000020004" pitchFamily="2" charset="0"/>
              </a:rPr>
              <a:t> – a framework for:</a:t>
            </a:r>
          </a:p>
          <a:p>
            <a:pPr marL="342900" indent="-342900">
              <a:buFont typeface="Arial" panose="020B0604020202020204" pitchFamily="34" charset="0"/>
              <a:buChar char="•"/>
            </a:pPr>
            <a:r>
              <a:rPr lang="en-US" sz="2000" dirty="0">
                <a:latin typeface="Helvetica Neue Light" panose="02000403000000020004" pitchFamily="2" charset="0"/>
                <a:ea typeface="Helvetica Neue Light" panose="02000403000000020004" pitchFamily="2" charset="0"/>
              </a:rPr>
              <a:t>thinking about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beliefs</a:t>
            </a:r>
            <a:r>
              <a:rPr lang="en-US" sz="2000" dirty="0">
                <a:latin typeface="Helvetica Neue Light" panose="02000403000000020004" pitchFamily="2" charset="0"/>
                <a:ea typeface="Helvetica Neue Light" panose="02000403000000020004" pitchFamily="2" charset="0"/>
              </a:rPr>
              <a:t> </a:t>
            </a:r>
          </a:p>
          <a:p>
            <a:pPr marL="342900" indent="-342900">
              <a:buFont typeface="Arial" panose="020B0604020202020204" pitchFamily="34" charset="0"/>
              <a:buChar char="•"/>
            </a:pPr>
            <a:r>
              <a:rPr lang="en-US" sz="2000" dirty="0">
                <a:latin typeface="Helvetica Neue Light" panose="02000403000000020004" pitchFamily="2" charset="0"/>
                <a:ea typeface="Helvetica Neue Light" panose="02000403000000020004" pitchFamily="2" charset="0"/>
              </a:rPr>
              <a:t>how they should change as a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result of new observations </a:t>
            </a:r>
          </a:p>
          <a:p>
            <a:pPr marL="342900" indent="-342900">
              <a:buFont typeface="Arial" panose="020B0604020202020204" pitchFamily="34" charset="0"/>
              <a:buChar char="•"/>
            </a:pPr>
            <a:r>
              <a:rPr lang="en-US" sz="2000" dirty="0">
                <a:latin typeface="Helvetica Neue Light" panose="02000403000000020004" pitchFamily="2" charset="0"/>
                <a:ea typeface="Helvetica Neue Light" panose="02000403000000020004" pitchFamily="2" charset="0"/>
              </a:rPr>
              <a:t>how to make predictions and decisions in the presence of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uncertainty.</a:t>
            </a:r>
          </a:p>
        </p:txBody>
      </p:sp>
    </p:spTree>
    <p:extLst>
      <p:ext uri="{BB962C8B-B14F-4D97-AF65-F5344CB8AC3E}">
        <p14:creationId xmlns:p14="http://schemas.microsoft.com/office/powerpoint/2010/main" val="3470459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B478E29-1858-B3AF-FBD3-EA9FF6E49C47}"/>
              </a:ext>
            </a:extLst>
          </p:cNvPr>
          <p:cNvSpPr txBox="1"/>
          <p:nvPr/>
        </p:nvSpPr>
        <p:spPr>
          <a:xfrm>
            <a:off x="3905381" y="713571"/>
            <a:ext cx="7867520" cy="461665"/>
          </a:xfrm>
          <a:prstGeom prst="rect">
            <a:avLst/>
          </a:prstGeom>
          <a:noFill/>
        </p:spPr>
        <p:txBody>
          <a:bodyPr wrap="square">
            <a:spAutoFit/>
          </a:bodyPr>
          <a:lstStyle/>
          <a:p>
            <a:r>
              <a:rPr lang="en-US" sz="2400" dirty="0" err="1">
                <a:latin typeface="Helvetica Neue Medium" panose="02000503000000020004" pitchFamily="2" charset="0"/>
                <a:ea typeface="Helvetica Neue Medium" panose="02000503000000020004" pitchFamily="2" charset="0"/>
                <a:cs typeface="Helvetica Neue Medium" panose="02000503000000020004" pitchFamily="2" charset="0"/>
              </a:rPr>
              <a:t>Characterising</a:t>
            </a:r>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 the model rather than the data</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5" name="TextBox 4">
            <a:extLst>
              <a:ext uri="{FF2B5EF4-FFF2-40B4-BE49-F238E27FC236}">
                <a16:creationId xmlns:a16="http://schemas.microsoft.com/office/drawing/2014/main" id="{D9E6C227-36F9-ACF9-B8F0-7F5CCE251753}"/>
              </a:ext>
            </a:extLst>
          </p:cNvPr>
          <p:cNvSpPr txBox="1"/>
          <p:nvPr/>
        </p:nvSpPr>
        <p:spPr>
          <a:xfrm>
            <a:off x="3905381" y="1631297"/>
            <a:ext cx="7550020" cy="2246769"/>
          </a:xfrm>
          <a:prstGeom prst="rect">
            <a:avLst/>
          </a:prstGeom>
          <a:noFill/>
        </p:spPr>
        <p:txBody>
          <a:bodyPr wrap="square" rtlCol="0">
            <a:spAutoFit/>
          </a:bodyPr>
          <a:lstStyle/>
          <a:p>
            <a:r>
              <a:rPr lang="en-GB" sz="2000" dirty="0">
                <a:latin typeface="Helvetica Neue Medium" panose="02000503000000020004" pitchFamily="2" charset="0"/>
                <a:ea typeface="Helvetica Neue Medium" panose="02000503000000020004" pitchFamily="2" charset="0"/>
                <a:cs typeface="Helvetica Neue Medium" panose="02000503000000020004" pitchFamily="2" charset="0"/>
              </a:rPr>
              <a:t>Bayesian analysis </a:t>
            </a:r>
            <a:r>
              <a:rPr lang="en-GB" sz="2000" dirty="0">
                <a:latin typeface="Helvetica Neue Light" panose="02000403000000020004" pitchFamily="2" charset="0"/>
                <a:ea typeface="Helvetica Neue Light" panose="02000403000000020004" pitchFamily="2" charset="0"/>
              </a:rPr>
              <a:t>attempts to </a:t>
            </a:r>
            <a:r>
              <a:rPr lang="en-GB" sz="2000" dirty="0">
                <a:latin typeface="Helvetica Neue Medium" panose="02000503000000020004" pitchFamily="2" charset="0"/>
                <a:ea typeface="Helvetica Neue Medium" panose="02000503000000020004" pitchFamily="2" charset="0"/>
                <a:cs typeface="Helvetica Neue Medium" panose="02000503000000020004" pitchFamily="2" charset="0"/>
              </a:rPr>
              <a:t>characterize the underlying model </a:t>
            </a:r>
            <a:r>
              <a:rPr lang="en-GB" sz="2000" dirty="0">
                <a:latin typeface="Helvetica Neue Light" panose="02000403000000020004" pitchFamily="2" charset="0"/>
                <a:ea typeface="Helvetica Neue Light" panose="02000403000000020004" pitchFamily="2" charset="0"/>
              </a:rPr>
              <a:t>or distribution, rather than characterizing the observed data.</a:t>
            </a:r>
          </a:p>
          <a:p>
            <a:endParaRPr lang="en-GB" sz="2000" dirty="0">
              <a:latin typeface="Helvetica Neue Light" panose="02000403000000020004" pitchFamily="2" charset="0"/>
              <a:ea typeface="Helvetica Neue Light" panose="02000403000000020004" pitchFamily="2" charset="0"/>
            </a:endParaRPr>
          </a:p>
          <a:p>
            <a:r>
              <a:rPr lang="en-GB" sz="2000" dirty="0">
                <a:latin typeface="Helvetica Neue Light" panose="02000403000000020004" pitchFamily="2" charset="0"/>
                <a:ea typeface="Helvetica Neue Light" panose="02000403000000020004" pitchFamily="2" charset="0"/>
              </a:rPr>
              <a:t>In contrast, </a:t>
            </a:r>
            <a:r>
              <a:rPr lang="en-GB" sz="2000" dirty="0">
                <a:latin typeface="Helvetica Neue Medium" panose="02000503000000020004" pitchFamily="2" charset="0"/>
                <a:ea typeface="Helvetica Neue Medium" panose="02000503000000020004" pitchFamily="2" charset="0"/>
                <a:cs typeface="Helvetica Neue Medium" panose="02000503000000020004" pitchFamily="2" charset="0"/>
              </a:rPr>
              <a:t>classic approaches </a:t>
            </a:r>
            <a:r>
              <a:rPr lang="en-GB" sz="2000" dirty="0">
                <a:latin typeface="Helvetica Neue Light" panose="02000403000000020004" pitchFamily="2" charset="0"/>
                <a:ea typeface="Helvetica Neue Light" panose="02000403000000020004" pitchFamily="2" charset="0"/>
              </a:rPr>
              <a:t>can be thought of as a </a:t>
            </a:r>
            <a:r>
              <a:rPr lang="en-GB" sz="2000" dirty="0">
                <a:latin typeface="Helvetica Neue Medium" panose="02000503000000020004" pitchFamily="2" charset="0"/>
                <a:ea typeface="Helvetica Neue Medium" panose="02000503000000020004" pitchFamily="2" charset="0"/>
                <a:cs typeface="Helvetica Neue Medium" panose="02000503000000020004" pitchFamily="2" charset="0"/>
              </a:rPr>
              <a:t>long-term frequency statement</a:t>
            </a:r>
            <a:r>
              <a:rPr lang="en-GB" sz="2000" dirty="0">
                <a:latin typeface="Helvetica Neue Light" panose="02000403000000020004" pitchFamily="2" charset="0"/>
                <a:ea typeface="Helvetica Neue Light" panose="02000403000000020004" pitchFamily="2" charset="0"/>
              </a:rPr>
              <a:t>, which is a statement about the data specifically. </a:t>
            </a:r>
          </a:p>
          <a:p>
            <a:endParaRPr lang="en-GB" sz="2000" dirty="0">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2300069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B478E29-1858-B3AF-FBD3-EA9FF6E49C47}"/>
              </a:ext>
            </a:extLst>
          </p:cNvPr>
          <p:cNvSpPr txBox="1"/>
          <p:nvPr/>
        </p:nvSpPr>
        <p:spPr>
          <a:xfrm>
            <a:off x="3905381" y="713571"/>
            <a:ext cx="7867520" cy="461665"/>
          </a:xfrm>
          <a:prstGeom prst="rect">
            <a:avLst/>
          </a:prstGeom>
          <a:noFill/>
        </p:spPr>
        <p:txBody>
          <a:bodyPr wrap="square">
            <a:spAutoFit/>
          </a:bodyPr>
          <a:lstStyle/>
          <a:p>
            <a:r>
              <a:rPr lang="en-US" sz="2400" dirty="0" err="1">
                <a:latin typeface="Helvetica Neue Medium" panose="02000503000000020004" pitchFamily="2" charset="0"/>
                <a:ea typeface="Helvetica Neue Medium" panose="02000503000000020004" pitchFamily="2" charset="0"/>
                <a:cs typeface="Helvetica Neue Medium" panose="02000503000000020004" pitchFamily="2" charset="0"/>
              </a:rPr>
              <a:t>Characterising</a:t>
            </a:r>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 the model rather than the data</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5" name="TextBox 4">
            <a:extLst>
              <a:ext uri="{FF2B5EF4-FFF2-40B4-BE49-F238E27FC236}">
                <a16:creationId xmlns:a16="http://schemas.microsoft.com/office/drawing/2014/main" id="{D9E6C227-36F9-ACF9-B8F0-7F5CCE251753}"/>
              </a:ext>
            </a:extLst>
          </p:cNvPr>
          <p:cNvSpPr txBox="1"/>
          <p:nvPr/>
        </p:nvSpPr>
        <p:spPr>
          <a:xfrm>
            <a:off x="3905381" y="1631297"/>
            <a:ext cx="7550020" cy="4708981"/>
          </a:xfrm>
          <a:prstGeom prst="rect">
            <a:avLst/>
          </a:prstGeom>
          <a:noFill/>
        </p:spPr>
        <p:txBody>
          <a:bodyPr wrap="square" rtlCol="0">
            <a:spAutoFit/>
          </a:bodyPr>
          <a:lstStyle/>
          <a:p>
            <a:r>
              <a:rPr lang="en-GB" sz="2000" dirty="0">
                <a:latin typeface="Helvetica Neue Medium" panose="02000503000000020004" pitchFamily="2" charset="0"/>
                <a:ea typeface="Helvetica Neue Medium" panose="02000503000000020004" pitchFamily="2" charset="0"/>
                <a:cs typeface="Helvetica Neue Medium" panose="02000503000000020004" pitchFamily="2" charset="0"/>
              </a:rPr>
              <a:t>Bayesian analysis </a:t>
            </a:r>
            <a:r>
              <a:rPr lang="en-GB" sz="2000" dirty="0">
                <a:latin typeface="Helvetica Neue Light" panose="02000403000000020004" pitchFamily="2" charset="0"/>
                <a:ea typeface="Helvetica Neue Light" panose="02000403000000020004" pitchFamily="2" charset="0"/>
              </a:rPr>
              <a:t>attempts to </a:t>
            </a:r>
            <a:r>
              <a:rPr lang="en-GB" sz="2000" dirty="0">
                <a:latin typeface="Helvetica Neue Medium" panose="02000503000000020004" pitchFamily="2" charset="0"/>
                <a:ea typeface="Helvetica Neue Medium" panose="02000503000000020004" pitchFamily="2" charset="0"/>
                <a:cs typeface="Helvetica Neue Medium" panose="02000503000000020004" pitchFamily="2" charset="0"/>
              </a:rPr>
              <a:t>characterize the underlying model </a:t>
            </a:r>
            <a:r>
              <a:rPr lang="en-GB" sz="2000" dirty="0">
                <a:latin typeface="Helvetica Neue Light" panose="02000403000000020004" pitchFamily="2" charset="0"/>
                <a:ea typeface="Helvetica Neue Light" panose="02000403000000020004" pitchFamily="2" charset="0"/>
              </a:rPr>
              <a:t>or distribution, rather than characterizing the observed data.</a:t>
            </a:r>
          </a:p>
          <a:p>
            <a:endParaRPr lang="en-GB" sz="2000" dirty="0">
              <a:latin typeface="Helvetica Neue Light" panose="02000403000000020004" pitchFamily="2" charset="0"/>
              <a:ea typeface="Helvetica Neue Light" panose="02000403000000020004" pitchFamily="2" charset="0"/>
            </a:endParaRPr>
          </a:p>
          <a:p>
            <a:r>
              <a:rPr lang="en-GB" sz="2000" dirty="0">
                <a:latin typeface="Helvetica Neue Light" panose="02000403000000020004" pitchFamily="2" charset="0"/>
                <a:ea typeface="Helvetica Neue Light" panose="02000403000000020004" pitchFamily="2" charset="0"/>
              </a:rPr>
              <a:t>In contrast, </a:t>
            </a:r>
            <a:r>
              <a:rPr lang="en-GB" sz="2000" dirty="0">
                <a:latin typeface="Helvetica Neue Medium" panose="02000503000000020004" pitchFamily="2" charset="0"/>
                <a:ea typeface="Helvetica Neue Medium" panose="02000503000000020004" pitchFamily="2" charset="0"/>
                <a:cs typeface="Helvetica Neue Medium" panose="02000503000000020004" pitchFamily="2" charset="0"/>
              </a:rPr>
              <a:t>classic approaches </a:t>
            </a:r>
            <a:r>
              <a:rPr lang="en-GB" sz="2000" dirty="0">
                <a:latin typeface="Helvetica Neue Light" panose="02000403000000020004" pitchFamily="2" charset="0"/>
                <a:ea typeface="Helvetica Neue Light" panose="02000403000000020004" pitchFamily="2" charset="0"/>
              </a:rPr>
              <a:t>can be thought of as a </a:t>
            </a:r>
            <a:r>
              <a:rPr lang="en-GB" sz="2000" dirty="0">
                <a:latin typeface="Helvetica Neue Medium" panose="02000503000000020004" pitchFamily="2" charset="0"/>
                <a:ea typeface="Helvetica Neue Medium" panose="02000503000000020004" pitchFamily="2" charset="0"/>
                <a:cs typeface="Helvetica Neue Medium" panose="02000503000000020004" pitchFamily="2" charset="0"/>
              </a:rPr>
              <a:t>long-term frequency statement</a:t>
            </a:r>
            <a:r>
              <a:rPr lang="en-GB" sz="2000" dirty="0">
                <a:latin typeface="Helvetica Neue Light" panose="02000403000000020004" pitchFamily="2" charset="0"/>
                <a:ea typeface="Helvetica Neue Light" panose="02000403000000020004" pitchFamily="2" charset="0"/>
              </a:rPr>
              <a:t>, which is a statement about the data specifically. </a:t>
            </a:r>
          </a:p>
          <a:p>
            <a:endParaRPr lang="en-GB" sz="2000" dirty="0">
              <a:latin typeface="Helvetica Neue Light" panose="02000403000000020004" pitchFamily="2" charset="0"/>
              <a:ea typeface="Helvetica Neue Light" panose="02000403000000020004" pitchFamily="2" charset="0"/>
            </a:endParaRPr>
          </a:p>
          <a:p>
            <a:r>
              <a:rPr lang="en-GB" sz="2000" dirty="0">
                <a:latin typeface="Helvetica Neue Light" panose="02000403000000020004" pitchFamily="2" charset="0"/>
                <a:ea typeface="Helvetica Neue Light" panose="02000403000000020004" pitchFamily="2" charset="0"/>
              </a:rPr>
              <a:t>Example: Test the significance of an observation against a null-hypothesis.</a:t>
            </a:r>
          </a:p>
          <a:p>
            <a:endParaRPr lang="en-GB" sz="2000" dirty="0">
              <a:latin typeface="Helvetica Neue Light" panose="02000403000000020004" pitchFamily="2" charset="0"/>
              <a:ea typeface="Helvetica Neue Light" panose="02000403000000020004" pitchFamily="2" charset="0"/>
            </a:endParaRPr>
          </a:p>
          <a:p>
            <a:r>
              <a:rPr lang="en-GB" sz="2000" dirty="0">
                <a:latin typeface="Helvetica Neue Light" panose="02000403000000020004" pitchFamily="2" charset="0"/>
                <a:ea typeface="Helvetica Neue Light" panose="02000403000000020004" pitchFamily="2" charset="0"/>
              </a:rPr>
              <a:t>Classical perspective – Test how unlikely the observation is under the null model. </a:t>
            </a:r>
          </a:p>
          <a:p>
            <a:endParaRPr lang="en-GB" sz="2000" dirty="0">
              <a:latin typeface="Helvetica Neue Light" panose="02000403000000020004" pitchFamily="2" charset="0"/>
              <a:ea typeface="Helvetica Neue Light" panose="02000403000000020004" pitchFamily="2" charset="0"/>
            </a:endParaRPr>
          </a:p>
          <a:p>
            <a:r>
              <a:rPr lang="en-GB" sz="2000" dirty="0">
                <a:latin typeface="Helvetica Neue Light" panose="02000403000000020004" pitchFamily="2" charset="0"/>
                <a:ea typeface="Helvetica Neue Light" panose="02000403000000020004" pitchFamily="2" charset="0"/>
              </a:rPr>
              <a:t>Bayesian perspective – Model the distribution of the data and test if this model significantly deviates from the null. </a:t>
            </a:r>
          </a:p>
        </p:txBody>
      </p:sp>
      <p:pic>
        <p:nvPicPr>
          <p:cNvPr id="8" name="Picture 7">
            <a:extLst>
              <a:ext uri="{FF2B5EF4-FFF2-40B4-BE49-F238E27FC236}">
                <a16:creationId xmlns:a16="http://schemas.microsoft.com/office/drawing/2014/main" id="{A633A984-2E51-1AFD-57C5-DF660B98F222}"/>
              </a:ext>
            </a:extLst>
          </p:cNvPr>
          <p:cNvPicPr>
            <a:picLocks noChangeAspect="1"/>
          </p:cNvPicPr>
          <p:nvPr/>
        </p:nvPicPr>
        <p:blipFill>
          <a:blip r:embed="rId3"/>
          <a:stretch>
            <a:fillRect/>
          </a:stretch>
        </p:blipFill>
        <p:spPr>
          <a:xfrm>
            <a:off x="157039" y="1866900"/>
            <a:ext cx="3591303" cy="1638300"/>
          </a:xfrm>
          <a:prstGeom prst="rect">
            <a:avLst/>
          </a:prstGeom>
        </p:spPr>
      </p:pic>
      <p:pic>
        <p:nvPicPr>
          <p:cNvPr id="9" name="Picture 8">
            <a:extLst>
              <a:ext uri="{FF2B5EF4-FFF2-40B4-BE49-F238E27FC236}">
                <a16:creationId xmlns:a16="http://schemas.microsoft.com/office/drawing/2014/main" id="{926092A3-9C9A-09A8-D652-BC8E8E9722A5}"/>
              </a:ext>
            </a:extLst>
          </p:cNvPr>
          <p:cNvPicPr>
            <a:picLocks noChangeAspect="1"/>
          </p:cNvPicPr>
          <p:nvPr/>
        </p:nvPicPr>
        <p:blipFill>
          <a:blip r:embed="rId4"/>
          <a:stretch>
            <a:fillRect/>
          </a:stretch>
        </p:blipFill>
        <p:spPr>
          <a:xfrm>
            <a:off x="0" y="3836071"/>
            <a:ext cx="3949828" cy="2137937"/>
          </a:xfrm>
          <a:prstGeom prst="rect">
            <a:avLst/>
          </a:prstGeom>
        </p:spPr>
      </p:pic>
    </p:spTree>
    <p:extLst>
      <p:ext uri="{BB962C8B-B14F-4D97-AF65-F5344CB8AC3E}">
        <p14:creationId xmlns:p14="http://schemas.microsoft.com/office/powerpoint/2010/main" val="21931687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5C9349-F004-2FA5-E323-136F0C5FEAAC}"/>
              </a:ext>
            </a:extLst>
          </p:cNvPr>
          <p:cNvSpPr txBox="1"/>
          <p:nvPr/>
        </p:nvSpPr>
        <p:spPr>
          <a:xfrm>
            <a:off x="4057780" y="709264"/>
            <a:ext cx="6102220"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Telling Generative Stories</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6" name="TextBox 5">
            <a:extLst>
              <a:ext uri="{FF2B5EF4-FFF2-40B4-BE49-F238E27FC236}">
                <a16:creationId xmlns:a16="http://schemas.microsoft.com/office/drawing/2014/main" id="{1C763798-A8C4-EDE6-2C4C-BBD9954712C9}"/>
              </a:ext>
            </a:extLst>
          </p:cNvPr>
          <p:cNvSpPr txBox="1"/>
          <p:nvPr/>
        </p:nvSpPr>
        <p:spPr>
          <a:xfrm>
            <a:off x="4057780" y="1588462"/>
            <a:ext cx="7257920" cy="2862322"/>
          </a:xfrm>
          <a:prstGeom prst="rect">
            <a:avLst/>
          </a:prstGeom>
          <a:noFill/>
        </p:spPr>
        <p:txBody>
          <a:bodyPr wrap="square" rtlCol="0">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In recent years </a:t>
            </a:r>
            <a:r>
              <a:rPr lang="en-US" sz="2000" dirty="0">
                <a:latin typeface="Helvetica Neue Light" panose="02000403000000020004" pitchFamily="2" charset="0"/>
                <a:ea typeface="Helvetica Neue Light" panose="02000403000000020004" pitchFamily="2" charset="0"/>
                <a:cs typeface="Calibri"/>
              </a:rPr>
              <a:t>there has been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a lot of hype </a:t>
            </a:r>
            <a:r>
              <a:rPr lang="en-US" sz="2000" dirty="0">
                <a:latin typeface="Helvetica Neue Light" panose="02000403000000020004" pitchFamily="2" charset="0"/>
                <a:ea typeface="Helvetica Neue Light" panose="02000403000000020004" pitchFamily="2" charset="0"/>
                <a:cs typeface="Calibri"/>
              </a:rPr>
              <a:t>around generative modelling in the machine learning sense of the term –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think text and image generation</a:t>
            </a:r>
            <a:r>
              <a:rPr lang="en-US" sz="2000" dirty="0">
                <a:latin typeface="Helvetica Neue Light" panose="02000403000000020004" pitchFamily="2" charset="0"/>
                <a:ea typeface="Helvetica Neue Light" panose="02000403000000020004" pitchFamily="2" charset="0"/>
                <a:cs typeface="Calibri"/>
              </a:rPr>
              <a:t>.</a:t>
            </a:r>
          </a:p>
          <a:p>
            <a:endParaRPr lang="en-US" sz="2000" dirty="0">
              <a:latin typeface="Helvetica Neue Light" panose="02000403000000020004" pitchFamily="2" charset="0"/>
              <a:ea typeface="Helvetica Neue Light" panose="02000403000000020004" pitchFamily="2" charset="0"/>
              <a:cs typeface="Calibri"/>
            </a:endParaRPr>
          </a:p>
          <a:p>
            <a:r>
              <a:rPr lang="en-US" sz="2000" dirty="0">
                <a:latin typeface="Helvetica Neue Light" panose="02000403000000020004" pitchFamily="2" charset="0"/>
                <a:ea typeface="Helvetica Neue Light" panose="02000403000000020004" pitchFamily="2" charset="0"/>
                <a:cs typeface="Calibri"/>
              </a:rPr>
              <a:t>In contemporary applied statistics the emphasis is a bit different. Here, generative modelling refers primarily to a means of interpreting data –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the model tells a story of how a given dataset was generated.</a:t>
            </a:r>
          </a:p>
          <a:p>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Tree>
    <p:extLst>
      <p:ext uri="{BB962C8B-B14F-4D97-AF65-F5344CB8AC3E}">
        <p14:creationId xmlns:p14="http://schemas.microsoft.com/office/powerpoint/2010/main" val="1242239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5C9349-F004-2FA5-E323-136F0C5FEAAC}"/>
              </a:ext>
            </a:extLst>
          </p:cNvPr>
          <p:cNvSpPr txBox="1"/>
          <p:nvPr/>
        </p:nvSpPr>
        <p:spPr>
          <a:xfrm>
            <a:off x="4057780" y="709264"/>
            <a:ext cx="6102220" cy="461665"/>
          </a:xfrm>
          <a:prstGeom prst="rect">
            <a:avLst/>
          </a:prstGeom>
          <a:noFill/>
        </p:spPr>
        <p:txBody>
          <a:bodyPr wrap="square">
            <a:spAutoFit/>
          </a:bodyPr>
          <a:lstStyle/>
          <a:p>
            <a:r>
              <a:rPr lang="en-US" sz="2400" dirty="0">
                <a:latin typeface="Helvetica Neue Medium" panose="02000503000000020004" pitchFamily="2" charset="0"/>
                <a:ea typeface="Helvetica Neue Medium" panose="02000503000000020004" pitchFamily="2" charset="0"/>
                <a:cs typeface="Helvetica Neue Medium" panose="02000503000000020004" pitchFamily="2" charset="0"/>
              </a:rPr>
              <a:t>Telling Generative Stories</a:t>
            </a:r>
            <a:endParaRPr lang="en-ES" sz="2400" dirty="0">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
        <p:nvSpPr>
          <p:cNvPr id="6" name="TextBox 5">
            <a:extLst>
              <a:ext uri="{FF2B5EF4-FFF2-40B4-BE49-F238E27FC236}">
                <a16:creationId xmlns:a16="http://schemas.microsoft.com/office/drawing/2014/main" id="{1C763798-A8C4-EDE6-2C4C-BBD9954712C9}"/>
              </a:ext>
            </a:extLst>
          </p:cNvPr>
          <p:cNvSpPr txBox="1"/>
          <p:nvPr/>
        </p:nvSpPr>
        <p:spPr>
          <a:xfrm>
            <a:off x="4057780" y="1588462"/>
            <a:ext cx="7257920" cy="4093428"/>
          </a:xfrm>
          <a:prstGeom prst="rect">
            <a:avLst/>
          </a:prstGeom>
          <a:noFill/>
        </p:spPr>
        <p:txBody>
          <a:bodyPr wrap="square" rtlCol="0">
            <a:spAutoFit/>
          </a:bodyPr>
          <a:lstStyle/>
          <a:p>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In recent years </a:t>
            </a:r>
            <a:r>
              <a:rPr lang="en-US" sz="2000" dirty="0">
                <a:latin typeface="Helvetica Neue Light" panose="02000403000000020004" pitchFamily="2" charset="0"/>
                <a:ea typeface="Helvetica Neue Light" panose="02000403000000020004" pitchFamily="2" charset="0"/>
                <a:cs typeface="Calibri"/>
              </a:rPr>
              <a:t>there has been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a lot of hype </a:t>
            </a:r>
            <a:r>
              <a:rPr lang="en-US" sz="2000" dirty="0">
                <a:latin typeface="Helvetica Neue Light" panose="02000403000000020004" pitchFamily="2" charset="0"/>
                <a:ea typeface="Helvetica Neue Light" panose="02000403000000020004" pitchFamily="2" charset="0"/>
                <a:cs typeface="Calibri"/>
              </a:rPr>
              <a:t>around generative modelling in the machine learning sense of the term –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think text and image generation</a:t>
            </a:r>
            <a:r>
              <a:rPr lang="en-US" sz="2000" dirty="0">
                <a:latin typeface="Helvetica Neue Light" panose="02000403000000020004" pitchFamily="2" charset="0"/>
                <a:ea typeface="Helvetica Neue Light" panose="02000403000000020004" pitchFamily="2" charset="0"/>
                <a:cs typeface="Calibri"/>
              </a:rPr>
              <a:t>.</a:t>
            </a:r>
          </a:p>
          <a:p>
            <a:endParaRPr lang="en-US" sz="2000" dirty="0">
              <a:latin typeface="Helvetica Neue Light" panose="02000403000000020004" pitchFamily="2" charset="0"/>
              <a:ea typeface="Helvetica Neue Light" panose="02000403000000020004" pitchFamily="2" charset="0"/>
              <a:cs typeface="Calibri"/>
            </a:endParaRPr>
          </a:p>
          <a:p>
            <a:r>
              <a:rPr lang="en-US" sz="2000" dirty="0">
                <a:latin typeface="Helvetica Neue Light" panose="02000403000000020004" pitchFamily="2" charset="0"/>
                <a:ea typeface="Helvetica Neue Light" panose="02000403000000020004" pitchFamily="2" charset="0"/>
                <a:cs typeface="Calibri"/>
              </a:rPr>
              <a:t>In contemporary applied statistics the emphasis is a bit different. Here, generative modelling refers primarily to a means of interpreting data – </a:t>
            </a:r>
            <a:r>
              <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rPr>
              <a:t>the model tells a story of how a given dataset was generated.</a:t>
            </a:r>
          </a:p>
          <a:p>
            <a:endParaRPr lang="en-US" sz="20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r>
              <a:rPr lang="en-GB" sz="2000" dirty="0">
                <a:latin typeface="Helvetica Neue Light" panose="02000403000000020004" pitchFamily="2" charset="0"/>
                <a:ea typeface="Helvetica Neue Light" panose="02000403000000020004" pitchFamily="2" charset="0"/>
              </a:rPr>
              <a:t>A nice way to visualise this is via a DAG.</a:t>
            </a:r>
          </a:p>
          <a:p>
            <a:endParaRPr lang="en-GB" sz="2000" dirty="0">
              <a:latin typeface="Helvetica Neue Light" panose="02000403000000020004" pitchFamily="2" charset="0"/>
              <a:ea typeface="Helvetica Neue Light" panose="02000403000000020004" pitchFamily="2" charset="0"/>
            </a:endParaRPr>
          </a:p>
          <a:p>
            <a:r>
              <a:rPr lang="en-GB" sz="2000" dirty="0">
                <a:latin typeface="Helvetica Neue Light" panose="02000403000000020004" pitchFamily="2" charset="0"/>
                <a:ea typeface="Helvetica Neue Light" panose="02000403000000020004" pitchFamily="2" charset="0"/>
              </a:rPr>
              <a:t>Example: </a:t>
            </a:r>
            <a:r>
              <a:rPr lang="en-US" sz="2000" dirty="0">
                <a:latin typeface="Helvetica Neue Light" panose="02000403000000020004" pitchFamily="2" charset="0"/>
                <a:ea typeface="Helvetica Neue Light" panose="02000403000000020004" pitchFamily="2" charset="0"/>
              </a:rPr>
              <a:t>model the likelihood of Alice carrying an umbrella based on weather forecast.</a:t>
            </a:r>
            <a:endParaRPr lang="en-ES" sz="2000" dirty="0">
              <a:latin typeface="Helvetica Neue Light" panose="02000403000000020004" pitchFamily="2" charset="0"/>
              <a:ea typeface="Helvetica Neue Light" panose="02000403000000020004" pitchFamily="2" charset="0"/>
              <a:cs typeface="Helvetica Neue Medium" panose="02000503000000020004" pitchFamily="2" charset="0"/>
            </a:endParaRPr>
          </a:p>
        </p:txBody>
      </p:sp>
      <p:sp>
        <p:nvSpPr>
          <p:cNvPr id="8" name="TextBox 7">
            <a:extLst>
              <a:ext uri="{FF2B5EF4-FFF2-40B4-BE49-F238E27FC236}">
                <a16:creationId xmlns:a16="http://schemas.microsoft.com/office/drawing/2014/main" id="{E8C0690A-C9D0-2669-C34F-6E6453D37EC3}"/>
              </a:ext>
            </a:extLst>
          </p:cNvPr>
          <p:cNvSpPr txBox="1"/>
          <p:nvPr/>
        </p:nvSpPr>
        <p:spPr>
          <a:xfrm>
            <a:off x="247650" y="709264"/>
            <a:ext cx="3181480" cy="646331"/>
          </a:xfrm>
          <a:prstGeom prst="rect">
            <a:avLst/>
          </a:prstGeom>
          <a:noFill/>
        </p:spPr>
        <p:txBody>
          <a:bodyPr wrap="square" rtlCol="0">
            <a:spAutoFit/>
          </a:bodyPr>
          <a:lstStyle/>
          <a:p>
            <a:pPr algn="ctr"/>
            <a:r>
              <a:rPr lang="en-ES" dirty="0">
                <a:latin typeface="Helvetica Neue Medium" panose="02000503000000020004" pitchFamily="2" charset="0"/>
                <a:ea typeface="Helvetica Neue Medium" panose="02000503000000020004" pitchFamily="2" charset="0"/>
                <a:cs typeface="Helvetica Neue Medium" panose="02000503000000020004" pitchFamily="2" charset="0"/>
              </a:rPr>
              <a:t>DAG </a:t>
            </a:r>
          </a:p>
          <a:p>
            <a:pPr algn="ctr"/>
            <a:r>
              <a:rPr lang="en-ES" dirty="0">
                <a:latin typeface="Helvetica Neue Medium" panose="02000503000000020004" pitchFamily="2" charset="0"/>
                <a:ea typeface="Helvetica Neue Medium" panose="02000503000000020004" pitchFamily="2" charset="0"/>
                <a:cs typeface="Helvetica Neue Medium" panose="02000503000000020004" pitchFamily="2" charset="0"/>
              </a:rPr>
              <a:t>Directed Acyclical Graph</a:t>
            </a:r>
          </a:p>
        </p:txBody>
      </p:sp>
      <p:sp>
        <p:nvSpPr>
          <p:cNvPr id="10" name="Oval 9">
            <a:extLst>
              <a:ext uri="{FF2B5EF4-FFF2-40B4-BE49-F238E27FC236}">
                <a16:creationId xmlns:a16="http://schemas.microsoft.com/office/drawing/2014/main" id="{FD10FB0C-A990-87AA-E3EC-9551BC9C838D}"/>
              </a:ext>
            </a:extLst>
          </p:cNvPr>
          <p:cNvSpPr/>
          <p:nvPr/>
        </p:nvSpPr>
        <p:spPr>
          <a:xfrm rot="21277686">
            <a:off x="1110947" y="3811435"/>
            <a:ext cx="1147917" cy="497096"/>
          </a:xfrm>
          <a:prstGeom prst="ellipse">
            <a:avLst/>
          </a:prstGeom>
          <a:solidFill>
            <a:schemeClr val="bg1">
              <a:lumMod val="7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ES"/>
          </a:p>
        </p:txBody>
      </p:sp>
      <p:pic>
        <p:nvPicPr>
          <p:cNvPr id="11" name="Picture 10">
            <a:extLst>
              <a:ext uri="{FF2B5EF4-FFF2-40B4-BE49-F238E27FC236}">
                <a16:creationId xmlns:a16="http://schemas.microsoft.com/office/drawing/2014/main" id="{5C8EC053-E217-CB35-4F51-0A933958EB75}"/>
              </a:ext>
            </a:extLst>
          </p:cNvPr>
          <p:cNvPicPr>
            <a:picLocks noChangeAspect="1"/>
          </p:cNvPicPr>
          <p:nvPr/>
        </p:nvPicPr>
        <p:blipFill>
          <a:blip r:embed="rId3"/>
          <a:stretch>
            <a:fillRect/>
          </a:stretch>
        </p:blipFill>
        <p:spPr>
          <a:xfrm>
            <a:off x="664244" y="2046575"/>
            <a:ext cx="1920703" cy="2614381"/>
          </a:xfrm>
          <a:prstGeom prst="rect">
            <a:avLst/>
          </a:prstGeom>
        </p:spPr>
      </p:pic>
      <p:pic>
        <p:nvPicPr>
          <p:cNvPr id="14" name="Picture 13">
            <a:extLst>
              <a:ext uri="{FF2B5EF4-FFF2-40B4-BE49-F238E27FC236}">
                <a16:creationId xmlns:a16="http://schemas.microsoft.com/office/drawing/2014/main" id="{03D06E70-6007-F2AC-1C11-76E72BCB0E01}"/>
              </a:ext>
            </a:extLst>
          </p:cNvPr>
          <p:cNvPicPr>
            <a:picLocks noChangeAspect="1"/>
          </p:cNvPicPr>
          <p:nvPr/>
        </p:nvPicPr>
        <p:blipFill>
          <a:blip r:embed="rId4"/>
          <a:stretch>
            <a:fillRect/>
          </a:stretch>
        </p:blipFill>
        <p:spPr>
          <a:xfrm>
            <a:off x="816040" y="5193186"/>
            <a:ext cx="2044700" cy="317500"/>
          </a:xfrm>
          <a:prstGeom prst="rect">
            <a:avLst/>
          </a:prstGeom>
        </p:spPr>
      </p:pic>
    </p:spTree>
    <p:extLst>
      <p:ext uri="{BB962C8B-B14F-4D97-AF65-F5344CB8AC3E}">
        <p14:creationId xmlns:p14="http://schemas.microsoft.com/office/powerpoint/2010/main" val="33459530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3989</TotalTime>
  <Words>5118</Words>
  <Application>Microsoft Macintosh PowerPoint</Application>
  <PresentationFormat>Widescreen</PresentationFormat>
  <Paragraphs>439</Paragraphs>
  <Slides>48</Slides>
  <Notes>32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Arial</vt:lpstr>
      <vt:lpstr>Arial,Sans-Serif</vt:lpstr>
      <vt:lpstr>Calibri</vt:lpstr>
      <vt:lpstr>Calibri Light</vt:lpstr>
      <vt:lpstr>Helvetica Neue Light</vt:lpstr>
      <vt:lpstr>Helvetica Neue Medium</vt:lpstr>
      <vt:lpstr>Helvetica Neue Thin</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Possible extra slides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Mafalda Dias</dc:creator>
  <cp:lastModifiedBy>Jonathan Frazer</cp:lastModifiedBy>
  <cp:revision>4</cp:revision>
  <dcterms:created xsi:type="dcterms:W3CDTF">2023-10-16T10:53:46Z</dcterms:created>
  <dcterms:modified xsi:type="dcterms:W3CDTF">2023-10-20T21:05:42Z</dcterms:modified>
</cp:coreProperties>
</file>

<file path=docProps/thumbnail.jpeg>
</file>